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League Spartan Medium"/>
      <p:regular r:id="rId27"/>
      <p:bold r:id="rId28"/>
    </p:embeddedFont>
    <p:embeddedFont>
      <p:font typeface="League Spartan"/>
      <p:regular r:id="rId29"/>
      <p:bold r:id="rId30"/>
    </p:embeddedFont>
    <p:embeddedFont>
      <p:font typeface="Inter"/>
      <p:regular r:id="rId31"/>
      <p:bold r:id="rId32"/>
    </p:embeddedFont>
    <p:embeddedFont>
      <p:font typeface="Poppins"/>
      <p:regular r:id="rId33"/>
      <p:bold r:id="rId34"/>
      <p:italic r:id="rId35"/>
      <p:boldItalic r:id="rId36"/>
    </p:embeddedFont>
    <p:embeddedFont>
      <p:font typeface="Lato Light"/>
      <p:regular r:id="rId37"/>
      <p:bold r:id="rId38"/>
      <p:italic r:id="rId39"/>
      <p:boldItalic r:id="rId40"/>
    </p:embeddedFont>
    <p:embeddedFont>
      <p:font typeface="Open Sans Medium"/>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boldItalic.fntdata"/><Relationship Id="rId20" Type="http://schemas.openxmlformats.org/officeDocument/2006/relationships/slide" Target="slides/slide14.xml"/><Relationship Id="rId42" Type="http://schemas.openxmlformats.org/officeDocument/2006/relationships/font" Target="fonts/OpenSansMedium-bold.fntdata"/><Relationship Id="rId41" Type="http://schemas.openxmlformats.org/officeDocument/2006/relationships/font" Target="fonts/OpenSansMedium-regular.fntdata"/><Relationship Id="rId22" Type="http://schemas.openxmlformats.org/officeDocument/2006/relationships/slide" Target="slides/slide16.xml"/><Relationship Id="rId44" Type="http://schemas.openxmlformats.org/officeDocument/2006/relationships/font" Target="fonts/OpenSansMedium-boldItalic.fntdata"/><Relationship Id="rId21" Type="http://schemas.openxmlformats.org/officeDocument/2006/relationships/slide" Target="slides/slide15.xml"/><Relationship Id="rId43" Type="http://schemas.openxmlformats.org/officeDocument/2006/relationships/font" Target="fonts/OpenSansMedium-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LeagueSpartanMedium-bold.fntdata"/><Relationship Id="rId27" Type="http://schemas.openxmlformats.org/officeDocument/2006/relationships/font" Target="fonts/LeagueSpartan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eagueSpartan-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regular.fntdata"/><Relationship Id="rId30" Type="http://schemas.openxmlformats.org/officeDocument/2006/relationships/font" Target="fonts/LeagueSpartan-bold.fntdata"/><Relationship Id="rId11" Type="http://schemas.openxmlformats.org/officeDocument/2006/relationships/slide" Target="slides/slide5.xml"/><Relationship Id="rId33" Type="http://schemas.openxmlformats.org/officeDocument/2006/relationships/font" Target="fonts/Poppins-regular.fntdata"/><Relationship Id="rId10" Type="http://schemas.openxmlformats.org/officeDocument/2006/relationships/slide" Target="slides/slide4.xml"/><Relationship Id="rId32" Type="http://schemas.openxmlformats.org/officeDocument/2006/relationships/font" Target="fonts/Inter-bold.fntdata"/><Relationship Id="rId13" Type="http://schemas.openxmlformats.org/officeDocument/2006/relationships/slide" Target="slides/slide7.xml"/><Relationship Id="rId35" Type="http://schemas.openxmlformats.org/officeDocument/2006/relationships/font" Target="fonts/Poppins-italic.fntdata"/><Relationship Id="rId12" Type="http://schemas.openxmlformats.org/officeDocument/2006/relationships/slide" Target="slides/slide6.xml"/><Relationship Id="rId34" Type="http://schemas.openxmlformats.org/officeDocument/2006/relationships/font" Target="fonts/Poppins-bold.fntdata"/><Relationship Id="rId15" Type="http://schemas.openxmlformats.org/officeDocument/2006/relationships/slide" Target="slides/slide9.xml"/><Relationship Id="rId37" Type="http://schemas.openxmlformats.org/officeDocument/2006/relationships/font" Target="fonts/LatoLight-regular.fntdata"/><Relationship Id="rId14" Type="http://schemas.openxmlformats.org/officeDocument/2006/relationships/slide" Target="slides/slide8.xml"/><Relationship Id="rId36" Type="http://schemas.openxmlformats.org/officeDocument/2006/relationships/font" Target="fonts/Poppins-boldItalic.fntdata"/><Relationship Id="rId17" Type="http://schemas.openxmlformats.org/officeDocument/2006/relationships/slide" Target="slides/slide11.xml"/><Relationship Id="rId39" Type="http://schemas.openxmlformats.org/officeDocument/2006/relationships/font" Target="fonts/LatoLight-italic.fntdata"/><Relationship Id="rId16" Type="http://schemas.openxmlformats.org/officeDocument/2006/relationships/slide" Target="slides/slide10.xml"/><Relationship Id="rId38" Type="http://schemas.openxmlformats.org/officeDocument/2006/relationships/font" Target="fonts/LatoLigh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SLIDES_API73858574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SLIDES_API73858574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SLIDES_API738585748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SLIDES_API73858574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1f955ed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1f955ed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SLIDES_API738585748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SLIDES_API738585748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1fa58ec6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1fa58ec6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1c7fcb0f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1c7fcb0f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61c7fcb0f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61c7fcb0f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1c7fcb0f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1c7fcb0f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1c7fcb0f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1c7fcb0f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1c7fcb0f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61c7fcb0f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61c7fcb0f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61c7fcb0f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bed840d04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bed840d04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SLIDES_API738585748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SLIDES_API738585748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1c7fcb0f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1c7fcb0f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1cac5d1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1cac5d1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1c7fcb0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1c7fcb0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SLIDES_API73858574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SLIDES_API73858574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SLIDES_API73858574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SLIDES_API73858574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SLIDES_API738585748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SLIDES_API738585748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1c7fcb0f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61c7fcb0f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632175" y="1717350"/>
            <a:ext cx="5520900" cy="2652300"/>
          </a:xfrm>
          <a:prstGeom prst="rect">
            <a:avLst/>
          </a:prstGeom>
        </p:spPr>
        <p:txBody>
          <a:bodyPr anchorCtr="0" anchor="t" bIns="91425" lIns="91425" spcFirstLastPara="1" rIns="91425" wrap="square" tIns="91425">
            <a:spAutoFit/>
          </a:bodyPr>
          <a:lstStyle>
            <a:lvl1pPr indent="-311150" lvl="0" marL="457200" rtl="0">
              <a:spcBef>
                <a:spcPts val="0"/>
              </a:spcBef>
              <a:spcAft>
                <a:spcPts val="0"/>
              </a:spcAft>
              <a:buSzPts val="1300"/>
              <a:buChar char="●"/>
              <a:defRPr sz="13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763800" cy="28275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p:nvPr>
            <p:ph idx="1" type="subTitle"/>
          </p:nvPr>
        </p:nvSpPr>
        <p:spPr>
          <a:xfrm>
            <a:off x="642700" y="1589400"/>
            <a:ext cx="6474600" cy="30309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b="0" l="0" r="49205" t="0"/>
          <a:stretch/>
        </p:blipFill>
        <p:spPr>
          <a:xfrm rot="10800000">
            <a:off x="0" y="1892238"/>
            <a:ext cx="1836600" cy="3599400"/>
          </a:xfrm>
          <a:prstGeom prst="rect">
            <a:avLst/>
          </a:prstGeom>
          <a:noFill/>
          <a:ln>
            <a:noFill/>
          </a:ln>
        </p:spPr>
      </p:pic>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7"/>
          <p:cNvSpPr/>
          <p:nvPr>
            <p:ph idx="2" type="pic"/>
          </p:nvPr>
        </p:nvSpPr>
        <p:spPr>
          <a:xfrm>
            <a:off x="642700" y="632300"/>
            <a:ext cx="2615100" cy="3918900"/>
          </a:xfrm>
          <a:prstGeom prst="roundRect">
            <a:avLst>
              <a:gd fmla="val 16667" name="adj"/>
            </a:avLst>
          </a:prstGeom>
          <a:noFill/>
          <a:ln>
            <a:noFill/>
          </a:ln>
        </p:spPr>
      </p:sp>
      <p:sp>
        <p:nvSpPr>
          <p:cNvPr id="78" name="Google Shape;78;p17"/>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9" name="Google Shape;79;p17"/>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80" name="Google Shape;80;p17"/>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subTitle"/>
          </p:nvPr>
        </p:nvSpPr>
        <p:spPr>
          <a:xfrm>
            <a:off x="4722075" y="1959150"/>
            <a:ext cx="3589800" cy="27423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85" name="Google Shape;85;p18"/>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86" name="Google Shape;86;p18"/>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87" name="Google Shape;87;p18"/>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88" name="Google Shape;88;p18"/>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89" name="Google Shape;89;p18"/>
          <p:cNvSpPr/>
          <p:nvPr>
            <p:ph idx="3" type="pic"/>
          </p:nvPr>
        </p:nvSpPr>
        <p:spPr>
          <a:xfrm>
            <a:off x="642700" y="632300"/>
            <a:ext cx="2615100" cy="3918900"/>
          </a:xfrm>
          <a:prstGeom prst="roundRect">
            <a:avLst>
              <a:gd fmla="val 16667" name="adj"/>
            </a:avLst>
          </a:prstGeom>
          <a:noFill/>
          <a:ln>
            <a:noFill/>
          </a:ln>
        </p:spPr>
      </p:sp>
      <p:pic>
        <p:nvPicPr>
          <p:cNvPr id="90" name="Google Shape;90;p18"/>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b="0" l="0" r="49205" t="0"/>
          <a:stretch/>
        </p:blipFill>
        <p:spPr>
          <a:xfrm rot="10800000">
            <a:off x="0" y="1892238"/>
            <a:ext cx="1836600" cy="3599400"/>
          </a:xfrm>
          <a:prstGeom prst="rect">
            <a:avLst/>
          </a:prstGeom>
          <a:noFill/>
          <a:ln>
            <a:noFill/>
          </a:ln>
        </p:spPr>
      </p:pic>
      <p:sp>
        <p:nvSpPr>
          <p:cNvPr id="92" name="Google Shape;92;p18"/>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93" name="Shape 93"/>
        <p:cNvGrpSpPr/>
        <p:nvPr/>
      </p:nvGrpSpPr>
      <p:grpSpPr>
        <a:xfrm>
          <a:off x="0" y="0"/>
          <a:ext cx="0" cy="0"/>
          <a:chOff x="0" y="0"/>
          <a:chExt cx="0" cy="0"/>
        </a:xfrm>
      </p:grpSpPr>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96" name="Google Shape;96;p19"/>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98" name="Google Shape;98;p19"/>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00" name="Google Shape;100;p19"/>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p:nvPr>
            <p:ph idx="3"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0"/>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107" name="Google Shape;107;p20"/>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08" name="Google Shape;108;p20"/>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09" name="Google Shape;109;p20"/>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10" name="Google Shape;110;p20"/>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1"/>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 name="Google Shape;116;p21"/>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117" name="Google Shape;117;p21"/>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118" name="Google Shape;118;p21"/>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119" name="Google Shape;119;p21"/>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121" name="Shape 121"/>
        <p:cNvGrpSpPr/>
        <p:nvPr/>
      </p:nvGrpSpPr>
      <p:grpSpPr>
        <a:xfrm>
          <a:off x="0" y="0"/>
          <a:ext cx="0" cy="0"/>
          <a:chOff x="0" y="0"/>
          <a:chExt cx="0" cy="0"/>
        </a:xfrm>
      </p:grpSpPr>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2"/>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Poppins"/>
                <a:ea typeface="Poppins"/>
                <a:cs typeface="Poppins"/>
                <a:sym typeface="Poppins"/>
              </a:defRPr>
            </a:lvl2pPr>
            <a:lvl3pPr lvl="2" rtl="0" algn="ctr">
              <a:spcBef>
                <a:spcPts val="0"/>
              </a:spcBef>
              <a:spcAft>
                <a:spcPts val="0"/>
              </a:spcAft>
              <a:buSzPts val="2800"/>
              <a:buNone/>
              <a:defRPr>
                <a:latin typeface="Poppins"/>
                <a:ea typeface="Poppins"/>
                <a:cs typeface="Poppins"/>
                <a:sym typeface="Poppins"/>
              </a:defRPr>
            </a:lvl3pPr>
            <a:lvl4pPr lvl="3" rtl="0" algn="ctr">
              <a:spcBef>
                <a:spcPts val="0"/>
              </a:spcBef>
              <a:spcAft>
                <a:spcPts val="0"/>
              </a:spcAft>
              <a:buSzPts val="2800"/>
              <a:buNone/>
              <a:defRPr>
                <a:latin typeface="Poppins"/>
                <a:ea typeface="Poppins"/>
                <a:cs typeface="Poppins"/>
                <a:sym typeface="Poppins"/>
              </a:defRPr>
            </a:lvl4pPr>
            <a:lvl5pPr lvl="4" rtl="0" algn="ctr">
              <a:spcBef>
                <a:spcPts val="0"/>
              </a:spcBef>
              <a:spcAft>
                <a:spcPts val="0"/>
              </a:spcAft>
              <a:buSzPts val="2800"/>
              <a:buNone/>
              <a:defRPr>
                <a:latin typeface="Poppins"/>
                <a:ea typeface="Poppins"/>
                <a:cs typeface="Poppins"/>
                <a:sym typeface="Poppins"/>
              </a:defRPr>
            </a:lvl5pPr>
            <a:lvl6pPr lvl="5" rtl="0" algn="ctr">
              <a:spcBef>
                <a:spcPts val="0"/>
              </a:spcBef>
              <a:spcAft>
                <a:spcPts val="0"/>
              </a:spcAft>
              <a:buSzPts val="2800"/>
              <a:buNone/>
              <a:defRPr>
                <a:latin typeface="Poppins"/>
                <a:ea typeface="Poppins"/>
                <a:cs typeface="Poppins"/>
                <a:sym typeface="Poppins"/>
              </a:defRPr>
            </a:lvl6pPr>
            <a:lvl7pPr lvl="6" rtl="0" algn="ctr">
              <a:spcBef>
                <a:spcPts val="0"/>
              </a:spcBef>
              <a:spcAft>
                <a:spcPts val="0"/>
              </a:spcAft>
              <a:buSzPts val="2800"/>
              <a:buNone/>
              <a:defRPr>
                <a:latin typeface="Poppins"/>
                <a:ea typeface="Poppins"/>
                <a:cs typeface="Poppins"/>
                <a:sym typeface="Poppins"/>
              </a:defRPr>
            </a:lvl7pPr>
            <a:lvl8pPr lvl="7" rtl="0" algn="ctr">
              <a:spcBef>
                <a:spcPts val="0"/>
              </a:spcBef>
              <a:spcAft>
                <a:spcPts val="0"/>
              </a:spcAft>
              <a:buSzPts val="2800"/>
              <a:buNone/>
              <a:defRPr>
                <a:latin typeface="Poppins"/>
                <a:ea typeface="Poppins"/>
                <a:cs typeface="Poppins"/>
                <a:sym typeface="Poppins"/>
              </a:defRPr>
            </a:lvl8pPr>
            <a:lvl9pPr lvl="8" rtl="0" algn="ctr">
              <a:spcBef>
                <a:spcPts val="0"/>
              </a:spcBef>
              <a:spcAft>
                <a:spcPts val="0"/>
              </a:spcAft>
              <a:buSzPts val="2800"/>
              <a:buNone/>
              <a:defRPr>
                <a:latin typeface="Poppins"/>
                <a:ea typeface="Poppins"/>
                <a:cs typeface="Poppins"/>
                <a:sym typeface="Poppins"/>
              </a:defRPr>
            </a:lvl9pPr>
          </a:lstStyle>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25" name="Shape 1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26" name="Shape 126"/>
        <p:cNvGrpSpPr/>
        <p:nvPr/>
      </p:nvGrpSpPr>
      <p:grpSpPr>
        <a:xfrm>
          <a:off x="0" y="0"/>
          <a:ext cx="0" cy="0"/>
          <a:chOff x="0" y="0"/>
          <a:chExt cx="0" cy="0"/>
        </a:xfrm>
      </p:grpSpPr>
      <p:sp>
        <p:nvSpPr>
          <p:cNvPr id="127" name="Google Shape;127;p2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8" name="Google Shape;128;p2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sp>
        <p:nvSpPr>
          <p:cNvPr id="129" name="Google Shape;129;p2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0" name="Google Shape;130;p2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1" name="Google Shape;131;p2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37" name="Shape 137"/>
        <p:cNvGrpSpPr/>
        <p:nvPr/>
      </p:nvGrpSpPr>
      <p:grpSpPr>
        <a:xfrm>
          <a:off x="0" y="0"/>
          <a:ext cx="0" cy="0"/>
          <a:chOff x="0" y="0"/>
          <a:chExt cx="0" cy="0"/>
        </a:xfrm>
      </p:grpSpPr>
      <p:sp>
        <p:nvSpPr>
          <p:cNvPr id="138" name="Google Shape;138;p25"/>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 name="Google Shape;142;p25"/>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3" name="Google Shape;143;p25"/>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04</a:t>
            </a:r>
            <a:endParaRPr b="1" sz="500">
              <a:latin typeface="League Spartan"/>
              <a:ea typeface="League Spartan"/>
              <a:cs typeface="League Spartan"/>
              <a:sym typeface="League Spartan"/>
            </a:endParaRPr>
          </a:p>
        </p:txBody>
      </p:sp>
      <p:sp>
        <p:nvSpPr>
          <p:cNvPr id="147" name="Google Shape;147;p25"/>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8" name="Google Shape;148;p25"/>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9" name="Google Shape;149;p25"/>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0" name="Google Shape;150;p25"/>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51" name="Shape 151"/>
        <p:cNvGrpSpPr/>
        <p:nvPr/>
      </p:nvGrpSpPr>
      <p:grpSpPr>
        <a:xfrm>
          <a:off x="0" y="0"/>
          <a:ext cx="0" cy="0"/>
          <a:chOff x="0" y="0"/>
          <a:chExt cx="0" cy="0"/>
        </a:xfrm>
      </p:grpSpPr>
      <p:sp>
        <p:nvSpPr>
          <p:cNvPr id="152" name="Google Shape;152;p26"/>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3" name="Google Shape;153;p26"/>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4" name="Google Shape;154;p26"/>
          <p:cNvSpPr/>
          <p:nvPr/>
        </p:nvSpPr>
        <p:spPr>
          <a:xfrm>
            <a:off x="2902137" y="2119803"/>
            <a:ext cx="1623326"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01</a:t>
            </a:r>
            <a:endParaRPr b="1" sz="1500">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03</a:t>
            </a:r>
            <a:endParaRPr b="1" sz="1500">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02</a:t>
            </a:r>
            <a:endParaRPr b="1" sz="1500">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04</a:t>
            </a:r>
            <a:endParaRPr b="1" sz="1500">
              <a:solidFill>
                <a:schemeClr val="accent2"/>
              </a:solidFill>
              <a:latin typeface="League Spartan"/>
              <a:ea typeface="League Spartan"/>
              <a:cs typeface="League Spartan"/>
              <a:sym typeface="League Spartan"/>
            </a:endParaRPr>
          </a:p>
        </p:txBody>
      </p:sp>
      <p:sp>
        <p:nvSpPr>
          <p:cNvPr id="165" name="Google Shape;165;p26"/>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6" name="Google Shape;166;p26"/>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167" name="Google Shape;167;p2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168" name="Google Shape;168;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69"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71" name="Google Shape;171;p27"/>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sp>
        <p:nvSpPr>
          <p:cNvPr id="172" name="Google Shape;172;p27"/>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73" name="Google Shape;173;p27"/>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74" name="Google Shape;174;p27"/>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75" name="Google Shape;175;p27"/>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76" name="Google Shape;176;p27"/>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77" name="Google Shape;177;p27"/>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04</a:t>
            </a:r>
            <a:endParaRPr b="1" sz="2000">
              <a:solidFill>
                <a:schemeClr val="accent4"/>
              </a:solidFill>
              <a:latin typeface="League Spartan"/>
              <a:ea typeface="League Spartan"/>
              <a:cs typeface="League Spartan"/>
              <a:sym typeface="League Spartan"/>
            </a:endParaRPr>
          </a:p>
        </p:txBody>
      </p:sp>
      <p:sp>
        <p:nvSpPr>
          <p:cNvPr id="178" name="Google Shape;178;p27"/>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79" name="Shape 179"/>
        <p:cNvGrpSpPr/>
        <p:nvPr/>
      </p:nvGrpSpPr>
      <p:grpSpPr>
        <a:xfrm>
          <a:off x="0" y="0"/>
          <a:ext cx="0" cy="0"/>
          <a:chOff x="0" y="0"/>
          <a:chExt cx="0" cy="0"/>
        </a:xfrm>
      </p:grpSpPr>
      <p:sp>
        <p:nvSpPr>
          <p:cNvPr id="180" name="Google Shape;180;p28"/>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81" name="Google Shape;181;p28"/>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82" name="Google Shape;182;p28"/>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83" name="Google Shape;183;p28"/>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84" name="Google Shape;184;p28"/>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01</a:t>
              </a:r>
              <a:endParaRPr b="1" sz="1600">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02</a:t>
              </a:r>
              <a:endParaRPr b="1" sz="1600">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03</a:t>
              </a:r>
              <a:endParaRPr b="1" sz="1600">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04</a:t>
              </a:r>
              <a:endParaRPr b="1" sz="1600">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05</a:t>
              </a:r>
              <a:endParaRPr b="1" sz="1600">
                <a:latin typeface="League Spartan"/>
                <a:ea typeface="League Spartan"/>
                <a:cs typeface="League Spartan"/>
                <a:sym typeface="League Spartan"/>
              </a:endParaRPr>
            </a:p>
          </p:txBody>
        </p:sp>
      </p:grpSp>
      <p:sp>
        <p:nvSpPr>
          <p:cNvPr id="196" name="Google Shape;196;p28"/>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rtl="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s://drive.google.com/drive/folders/1qWJZe_6HErfgrRZ-Gt6DhLLtgGA5gZKp?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6.jpg"/><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idx="4294967295" type="title"/>
          </p:nvPr>
        </p:nvSpPr>
        <p:spPr>
          <a:xfrm>
            <a:off x="1056975" y="504550"/>
            <a:ext cx="6753000" cy="9915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2600">
                <a:highlight>
                  <a:srgbClr val="FFFFFF"/>
                </a:highlight>
                <a:latin typeface="League Spartan"/>
                <a:ea typeface="League Spartan"/>
                <a:cs typeface="League Spartan"/>
                <a:sym typeface="League Spartan"/>
              </a:rPr>
              <a:t>Development of an Internet of Medical Things (IoMT)-Based Smart Healthcare System</a:t>
            </a:r>
            <a:r>
              <a:rPr b="1" lang="en" sz="2000">
                <a:latin typeface="League Spartan"/>
                <a:ea typeface="League Spartan"/>
                <a:cs typeface="League Spartan"/>
                <a:sym typeface="League Spartan"/>
              </a:rPr>
              <a:t> </a:t>
            </a:r>
            <a:endParaRPr b="1" sz="2000">
              <a:latin typeface="League Spartan"/>
              <a:ea typeface="League Spartan"/>
              <a:cs typeface="League Spartan"/>
              <a:sym typeface="League Spartan"/>
            </a:endParaRPr>
          </a:p>
          <a:p>
            <a:pPr indent="0" lvl="0" marL="457200" rtl="0" algn="l">
              <a:lnSpc>
                <a:spcPct val="110000"/>
              </a:lnSpc>
              <a:spcBef>
                <a:spcPts val="1200"/>
              </a:spcBef>
              <a:spcAft>
                <a:spcPts val="1200"/>
              </a:spcAft>
              <a:buNone/>
            </a:pPr>
            <a:r>
              <a:t/>
            </a:r>
            <a:endParaRPr sz="1700">
              <a:solidFill>
                <a:schemeClr val="dk2"/>
              </a:solidFill>
              <a:latin typeface="League Spartan"/>
              <a:ea typeface="League Spartan"/>
              <a:cs typeface="League Spartan"/>
              <a:sym typeface="League Spartan"/>
            </a:endParaRPr>
          </a:p>
        </p:txBody>
      </p:sp>
      <p:sp>
        <p:nvSpPr>
          <p:cNvPr id="202" name="Google Shape;202;p29"/>
          <p:cNvSpPr txBox="1"/>
          <p:nvPr>
            <p:ph idx="4294967295" type="body"/>
          </p:nvPr>
        </p:nvSpPr>
        <p:spPr>
          <a:xfrm>
            <a:off x="3188550" y="1614475"/>
            <a:ext cx="2766900" cy="794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990000"/>
                </a:solidFill>
                <a:latin typeface="Arial"/>
                <a:ea typeface="Arial"/>
                <a:cs typeface="Arial"/>
                <a:sym typeface="Arial"/>
              </a:rPr>
              <a:t>Undergraduate Project PPT</a:t>
            </a:r>
            <a:endParaRPr sz="1200">
              <a:solidFill>
                <a:srgbClr val="99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sz="1200">
                <a:solidFill>
                  <a:srgbClr val="990000"/>
                </a:solidFill>
                <a:latin typeface="Arial"/>
                <a:ea typeface="Arial"/>
                <a:cs typeface="Arial"/>
                <a:sym typeface="Arial"/>
              </a:rPr>
              <a:t>Semester-VII 2022-23</a:t>
            </a:r>
            <a:endParaRPr sz="1200">
              <a:solidFill>
                <a:srgbClr val="990000"/>
              </a:solidFill>
              <a:latin typeface="Arial"/>
              <a:ea typeface="Arial"/>
              <a:cs typeface="Arial"/>
              <a:sym typeface="Arial"/>
            </a:endParaRPr>
          </a:p>
          <a:p>
            <a:pPr indent="0" lvl="0" marL="0" rtl="0" algn="ctr">
              <a:spcBef>
                <a:spcPts val="0"/>
              </a:spcBef>
              <a:spcAft>
                <a:spcPts val="1200"/>
              </a:spcAft>
              <a:buNone/>
            </a:pPr>
            <a:r>
              <a:t/>
            </a:r>
            <a:endParaRPr sz="1200">
              <a:latin typeface="Arial"/>
              <a:ea typeface="Arial"/>
              <a:cs typeface="Arial"/>
              <a:sym typeface="Arial"/>
            </a:endParaRPr>
          </a:p>
        </p:txBody>
      </p:sp>
      <p:sp>
        <p:nvSpPr>
          <p:cNvPr id="203" name="Google Shape;203;p29"/>
          <p:cNvSpPr txBox="1"/>
          <p:nvPr/>
        </p:nvSpPr>
        <p:spPr>
          <a:xfrm>
            <a:off x="699500" y="2367000"/>
            <a:ext cx="4515600" cy="23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b="1" lang="en" sz="1500">
                <a:solidFill>
                  <a:schemeClr val="dk1"/>
                </a:solidFill>
              </a:rPr>
              <a:t>Submitted By:</a:t>
            </a:r>
            <a:endParaRPr b="1" sz="1500">
              <a:solidFill>
                <a:schemeClr val="dk1"/>
              </a:solidFill>
            </a:endParaRPr>
          </a:p>
          <a:p>
            <a:pPr indent="0" lvl="0" marL="0" rtl="0" algn="l">
              <a:spcBef>
                <a:spcPts val="0"/>
              </a:spcBef>
              <a:spcAft>
                <a:spcPts val="0"/>
              </a:spcAft>
              <a:buNone/>
            </a:pPr>
            <a:r>
              <a:rPr i="1" lang="en" sz="1500">
                <a:solidFill>
                  <a:srgbClr val="0000FF"/>
                </a:solidFill>
              </a:rPr>
              <a:t>Komal Garg (20095054)</a:t>
            </a:r>
            <a:endParaRPr i="1" sz="1500">
              <a:solidFill>
                <a:srgbClr val="0000FF"/>
              </a:solidFill>
            </a:endParaRPr>
          </a:p>
          <a:p>
            <a:pPr indent="0" lvl="0" marL="0" rtl="0" algn="l">
              <a:lnSpc>
                <a:spcPct val="115000"/>
              </a:lnSpc>
              <a:spcBef>
                <a:spcPts val="0"/>
              </a:spcBef>
              <a:spcAft>
                <a:spcPts val="0"/>
              </a:spcAft>
              <a:buClr>
                <a:schemeClr val="dk1"/>
              </a:buClr>
              <a:buSzPts val="1100"/>
              <a:buFont typeface="Arial"/>
              <a:buNone/>
            </a:pPr>
            <a:r>
              <a:rPr i="1" lang="en" sz="1500">
                <a:solidFill>
                  <a:srgbClr val="0000FF"/>
                </a:solidFill>
              </a:rPr>
              <a:t>Rohit Kumar Gautam (20095093)</a:t>
            </a:r>
            <a:endParaRPr i="1" sz="1500">
              <a:solidFill>
                <a:srgbClr val="0000FF"/>
              </a:solidFill>
            </a:endParaRPr>
          </a:p>
          <a:p>
            <a:pPr indent="0" lvl="0" marL="0" rtl="0" algn="l">
              <a:lnSpc>
                <a:spcPct val="115000"/>
              </a:lnSpc>
              <a:spcBef>
                <a:spcPts val="0"/>
              </a:spcBef>
              <a:spcAft>
                <a:spcPts val="0"/>
              </a:spcAft>
              <a:buClr>
                <a:schemeClr val="dk1"/>
              </a:buClr>
              <a:buSzPts val="1100"/>
              <a:buFont typeface="Arial"/>
              <a:buNone/>
            </a:pPr>
            <a:r>
              <a:rPr i="1" lang="en" sz="1500">
                <a:solidFill>
                  <a:srgbClr val="0000FF"/>
                </a:solidFill>
              </a:rPr>
              <a:t>Debasish Chakraborty (20095131)</a:t>
            </a:r>
            <a:endParaRPr i="1" sz="1500">
              <a:solidFill>
                <a:srgbClr val="0000FF"/>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 sz="1500">
                <a:solidFill>
                  <a:schemeClr val="dk1"/>
                </a:solidFill>
              </a:rPr>
              <a:t>Under the guidance of</a:t>
            </a:r>
            <a:br>
              <a:rPr lang="en" sz="1500">
                <a:solidFill>
                  <a:schemeClr val="dk2"/>
                </a:solidFill>
              </a:rPr>
            </a:br>
            <a:r>
              <a:rPr lang="en" sz="1500">
                <a:solidFill>
                  <a:srgbClr val="0000FF"/>
                </a:solidFill>
              </a:rPr>
              <a:t>Prof. Priya Ranjan Muduli </a:t>
            </a:r>
            <a:endParaRPr sz="1500">
              <a:solidFill>
                <a:srgbClr val="0000FF"/>
              </a:solidFill>
            </a:endParaRPr>
          </a:p>
          <a:p>
            <a:pPr indent="0" lvl="0" marL="0" rtl="0" algn="l">
              <a:spcBef>
                <a:spcPts val="0"/>
              </a:spcBef>
              <a:spcAft>
                <a:spcPts val="0"/>
              </a:spcAft>
              <a:buNone/>
            </a:pPr>
            <a:r>
              <a:t/>
            </a:r>
            <a:endParaRPr sz="1500">
              <a:solidFill>
                <a:schemeClr val="dk2"/>
              </a:solidFill>
            </a:endParaRPr>
          </a:p>
        </p:txBody>
      </p:sp>
      <p:pic>
        <p:nvPicPr>
          <p:cNvPr id="204" name="Google Shape;204;p29"/>
          <p:cNvPicPr preferRelativeResize="0"/>
          <p:nvPr/>
        </p:nvPicPr>
        <p:blipFill>
          <a:blip r:embed="rId3">
            <a:alphaModFix/>
          </a:blip>
          <a:stretch>
            <a:fillRect/>
          </a:stretch>
        </p:blipFill>
        <p:spPr>
          <a:xfrm>
            <a:off x="6458750" y="1752975"/>
            <a:ext cx="1774850" cy="1812000"/>
          </a:xfrm>
          <a:prstGeom prst="rect">
            <a:avLst/>
          </a:prstGeom>
          <a:noFill/>
          <a:ln>
            <a:noFill/>
          </a:ln>
        </p:spPr>
      </p:pic>
      <p:pic>
        <p:nvPicPr>
          <p:cNvPr id="205" name="Google Shape;205;p29"/>
          <p:cNvPicPr preferRelativeResize="0"/>
          <p:nvPr/>
        </p:nvPicPr>
        <p:blipFill>
          <a:blip r:embed="rId4">
            <a:alphaModFix/>
          </a:blip>
          <a:stretch>
            <a:fillRect/>
          </a:stretch>
        </p:blipFill>
        <p:spPr>
          <a:xfrm>
            <a:off x="562175" y="567675"/>
            <a:ext cx="494800" cy="494800"/>
          </a:xfrm>
          <a:prstGeom prst="rect">
            <a:avLst/>
          </a:prstGeom>
          <a:noFill/>
          <a:ln>
            <a:noFill/>
          </a:ln>
        </p:spPr>
      </p:pic>
      <p:sp>
        <p:nvSpPr>
          <p:cNvPr id="206" name="Google Shape;206;p29"/>
          <p:cNvSpPr txBox="1"/>
          <p:nvPr/>
        </p:nvSpPr>
        <p:spPr>
          <a:xfrm>
            <a:off x="5743413" y="3623800"/>
            <a:ext cx="3205500" cy="586500"/>
          </a:xfrm>
          <a:prstGeom prst="rect">
            <a:avLst/>
          </a:prstGeom>
          <a:noFill/>
          <a:ln>
            <a:noFill/>
          </a:ln>
        </p:spPr>
        <p:txBody>
          <a:bodyPr anchorCtr="0" anchor="t" bIns="91425" lIns="91425" spcFirstLastPara="1" rIns="91425" wrap="square" tIns="91425">
            <a:spAutoFit/>
          </a:bodyPr>
          <a:lstStyle/>
          <a:p>
            <a:pPr indent="0" lvl="0" marL="0" rtl="0" algn="ctr">
              <a:lnSpc>
                <a:spcPct val="136000"/>
              </a:lnSpc>
              <a:spcBef>
                <a:spcPts val="300"/>
              </a:spcBef>
              <a:spcAft>
                <a:spcPts val="0"/>
              </a:spcAft>
              <a:buNone/>
            </a:pPr>
            <a:r>
              <a:rPr lang="en" sz="1000">
                <a:solidFill>
                  <a:srgbClr val="222222"/>
                </a:solidFill>
              </a:rPr>
              <a:t>Department of Electronics Engineering</a:t>
            </a:r>
            <a:endParaRPr sz="1000">
              <a:solidFill>
                <a:srgbClr val="222222"/>
              </a:solidFill>
            </a:endParaRPr>
          </a:p>
          <a:p>
            <a:pPr indent="0" lvl="0" marL="0" rtl="0" algn="ctr">
              <a:lnSpc>
                <a:spcPct val="136000"/>
              </a:lnSpc>
              <a:spcBef>
                <a:spcPts val="300"/>
              </a:spcBef>
              <a:spcAft>
                <a:spcPts val="300"/>
              </a:spcAft>
              <a:buNone/>
            </a:pPr>
            <a:r>
              <a:rPr lang="en" sz="1000">
                <a:solidFill>
                  <a:srgbClr val="222222"/>
                </a:solidFill>
              </a:rPr>
              <a:t>Indian Institute </a:t>
            </a:r>
            <a:r>
              <a:rPr lang="en" sz="1000">
                <a:solidFill>
                  <a:srgbClr val="222222"/>
                </a:solidFill>
              </a:rPr>
              <a:t>Of Technology (BHU) Varanasi</a:t>
            </a:r>
            <a:endParaRPr sz="1000">
              <a:solidFill>
                <a:srgbClr val="22222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idx="1" type="subTitle"/>
          </p:nvPr>
        </p:nvSpPr>
        <p:spPr>
          <a:xfrm>
            <a:off x="383100" y="2164350"/>
            <a:ext cx="24690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dk1"/>
                </a:solidFill>
                <a:latin typeface="Arial"/>
                <a:ea typeface="Arial"/>
                <a:cs typeface="Arial"/>
                <a:sym typeface="Arial"/>
              </a:rPr>
              <a:t>DFRobot_BloodOxygen_S (Arduino library)</a:t>
            </a:r>
            <a:endParaRPr sz="1500">
              <a:solidFill>
                <a:schemeClr val="dk1"/>
              </a:solidFill>
              <a:latin typeface="Arial"/>
              <a:ea typeface="Arial"/>
              <a:cs typeface="Arial"/>
              <a:sym typeface="Arial"/>
            </a:endParaRPr>
          </a:p>
        </p:txBody>
      </p:sp>
      <p:sp>
        <p:nvSpPr>
          <p:cNvPr id="273" name="Google Shape;273;p38"/>
          <p:cNvSpPr txBox="1"/>
          <p:nvPr>
            <p:ph idx="2" type="subTitle"/>
          </p:nvPr>
        </p:nvSpPr>
        <p:spPr>
          <a:xfrm>
            <a:off x="3480363" y="217050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dk1"/>
                </a:solidFill>
                <a:latin typeface="Arial"/>
                <a:ea typeface="Arial"/>
                <a:cs typeface="Arial"/>
                <a:sym typeface="Arial"/>
              </a:rPr>
              <a:t>p5.ble.js (JavaScript library for BLE devices)</a:t>
            </a:r>
            <a:endParaRPr sz="1500">
              <a:solidFill>
                <a:schemeClr val="dk1"/>
              </a:solidFill>
              <a:latin typeface="Arial"/>
              <a:ea typeface="Arial"/>
              <a:cs typeface="Arial"/>
              <a:sym typeface="Arial"/>
            </a:endParaRPr>
          </a:p>
        </p:txBody>
      </p:sp>
      <p:sp>
        <p:nvSpPr>
          <p:cNvPr id="274" name="Google Shape;274;p38"/>
          <p:cNvSpPr txBox="1"/>
          <p:nvPr>
            <p:ph type="title"/>
          </p:nvPr>
        </p:nvSpPr>
        <p:spPr>
          <a:xfrm>
            <a:off x="919800" y="361400"/>
            <a:ext cx="77535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Libraries Used:</a:t>
            </a:r>
            <a:endParaRPr sz="2600"/>
          </a:p>
        </p:txBody>
      </p:sp>
      <p:sp>
        <p:nvSpPr>
          <p:cNvPr id="275" name="Google Shape;275;p38"/>
          <p:cNvSpPr txBox="1"/>
          <p:nvPr>
            <p:ph idx="3" type="subTitle"/>
          </p:nvPr>
        </p:nvSpPr>
        <p:spPr>
          <a:xfrm>
            <a:off x="6433250" y="2170500"/>
            <a:ext cx="2562900" cy="55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dk1"/>
                </a:solidFill>
                <a:latin typeface="Arial"/>
                <a:ea typeface="Arial"/>
                <a:cs typeface="Arial"/>
                <a:sym typeface="Arial"/>
              </a:rPr>
              <a:t>LightningChart JS (Data visualization library)</a:t>
            </a:r>
            <a:endParaRPr sz="15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9"/>
          <p:cNvPicPr preferRelativeResize="0"/>
          <p:nvPr/>
        </p:nvPicPr>
        <p:blipFill>
          <a:blip r:embed="rId3">
            <a:alphaModFix/>
          </a:blip>
          <a:stretch>
            <a:fillRect/>
          </a:stretch>
        </p:blipFill>
        <p:spPr>
          <a:xfrm>
            <a:off x="1156825" y="1454825"/>
            <a:ext cx="7202826" cy="3198625"/>
          </a:xfrm>
          <a:prstGeom prst="rect">
            <a:avLst/>
          </a:prstGeom>
          <a:noFill/>
          <a:ln>
            <a:noFill/>
          </a:ln>
        </p:spPr>
      </p:pic>
      <p:sp>
        <p:nvSpPr>
          <p:cNvPr id="281" name="Google Shape;281;p39"/>
          <p:cNvSpPr txBox="1"/>
          <p:nvPr/>
        </p:nvSpPr>
        <p:spPr>
          <a:xfrm>
            <a:off x="959200" y="357750"/>
            <a:ext cx="6421800" cy="58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n" sz="2600">
                <a:solidFill>
                  <a:schemeClr val="dk1"/>
                </a:solidFill>
                <a:latin typeface="League Spartan Medium"/>
                <a:ea typeface="League Spartan Medium"/>
                <a:cs typeface="League Spartan Medium"/>
                <a:sym typeface="League Spartan Medium"/>
              </a:rPr>
              <a:t>Web Application for User-Friendly Interface</a:t>
            </a:r>
            <a:endParaRPr sz="2600">
              <a:solidFill>
                <a:schemeClr val="dk1"/>
              </a:solidFill>
              <a:latin typeface="League Spartan Medium"/>
              <a:ea typeface="League Spartan Medium"/>
              <a:cs typeface="League Spartan Medium"/>
              <a:sym typeface="League Spartan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0"/>
          <p:cNvPicPr preferRelativeResize="0"/>
          <p:nvPr>
            <p:ph idx="2" type="pic"/>
          </p:nvPr>
        </p:nvPicPr>
        <p:blipFill rotWithShape="1">
          <a:blip r:embed="rId3">
            <a:alphaModFix/>
          </a:blip>
          <a:srcRect b="0" l="26174" r="26174" t="0"/>
          <a:stretch/>
        </p:blipFill>
        <p:spPr>
          <a:xfrm>
            <a:off x="642700" y="632300"/>
            <a:ext cx="2615100" cy="3918900"/>
          </a:xfrm>
          <a:prstGeom prst="roundRect">
            <a:avLst>
              <a:gd fmla="val 16667" name="adj"/>
            </a:avLst>
          </a:prstGeom>
        </p:spPr>
      </p:pic>
      <p:sp>
        <p:nvSpPr>
          <p:cNvPr id="287" name="Google Shape;287;p40"/>
          <p:cNvSpPr txBox="1"/>
          <p:nvPr>
            <p:ph type="title"/>
          </p:nvPr>
        </p:nvSpPr>
        <p:spPr>
          <a:xfrm>
            <a:off x="4679300" y="997400"/>
            <a:ext cx="3589800" cy="6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Web Application (GUI)</a:t>
            </a:r>
            <a:endParaRPr sz="2600"/>
          </a:p>
        </p:txBody>
      </p:sp>
      <p:sp>
        <p:nvSpPr>
          <p:cNvPr id="288" name="Google Shape;288;p40"/>
          <p:cNvSpPr txBox="1"/>
          <p:nvPr>
            <p:ph idx="1" type="subTitle"/>
          </p:nvPr>
        </p:nvSpPr>
        <p:spPr>
          <a:xfrm>
            <a:off x="4572000" y="1933175"/>
            <a:ext cx="3589800" cy="2742300"/>
          </a:xfrm>
          <a:prstGeom prst="rect">
            <a:avLst/>
          </a:prstGeom>
        </p:spPr>
        <p:txBody>
          <a:bodyPr anchorCtr="0" anchor="t" bIns="91425" lIns="91425" spcFirstLastPara="1" rIns="91425" wrap="square" tIns="91425">
            <a:noAutofit/>
          </a:bodyPr>
          <a:lstStyle/>
          <a:p>
            <a:pPr indent="-311150" lvl="0" marL="457200" rtl="0" algn="just">
              <a:lnSpc>
                <a:spcPct val="110000"/>
              </a:lnSpc>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User authentication implemented using Streamlit library. </a:t>
            </a:r>
            <a:endParaRPr>
              <a:solidFill>
                <a:schemeClr val="dk1"/>
              </a:solidFill>
              <a:latin typeface="Arial"/>
              <a:ea typeface="Arial"/>
              <a:cs typeface="Arial"/>
              <a:sym typeface="Arial"/>
            </a:endParaRPr>
          </a:p>
          <a:p>
            <a:pPr indent="-311150" lvl="0" marL="457200" rtl="0" algn="just">
              <a:lnSpc>
                <a:spcPct val="110000"/>
              </a:lnSpc>
              <a:spcBef>
                <a:spcPts val="1000"/>
              </a:spcBef>
              <a:spcAft>
                <a:spcPts val="0"/>
              </a:spcAft>
              <a:buClr>
                <a:schemeClr val="dk1"/>
              </a:buClr>
              <a:buSzPts val="1300"/>
              <a:buFont typeface="Arial"/>
              <a:buChar char="●"/>
            </a:pPr>
            <a:r>
              <a:rPr lang="en">
                <a:solidFill>
                  <a:schemeClr val="dk1"/>
                </a:solidFill>
                <a:latin typeface="Arial"/>
                <a:ea typeface="Arial"/>
                <a:cs typeface="Arial"/>
                <a:sym typeface="Arial"/>
              </a:rPr>
              <a:t>Frontend design with Streamlit's widgets and custom CSS.</a:t>
            </a:r>
            <a:endParaRPr>
              <a:solidFill>
                <a:schemeClr val="dk1"/>
              </a:solidFill>
              <a:latin typeface="Arial"/>
              <a:ea typeface="Arial"/>
              <a:cs typeface="Arial"/>
              <a:sym typeface="Arial"/>
            </a:endParaRPr>
          </a:p>
          <a:p>
            <a:pPr indent="-311150" lvl="0" marL="457200" rtl="0" algn="just">
              <a:lnSpc>
                <a:spcPct val="110000"/>
              </a:lnSpc>
              <a:spcBef>
                <a:spcPts val="1000"/>
              </a:spcBef>
              <a:spcAft>
                <a:spcPts val="0"/>
              </a:spcAft>
              <a:buClr>
                <a:schemeClr val="dk1"/>
              </a:buClr>
              <a:buSzPts val="1300"/>
              <a:buFont typeface="Arial"/>
              <a:buChar char="●"/>
            </a:pPr>
            <a:r>
              <a:rPr lang="en">
                <a:solidFill>
                  <a:schemeClr val="dk1"/>
                </a:solidFill>
                <a:latin typeface="Arial"/>
                <a:ea typeface="Arial"/>
                <a:cs typeface="Arial"/>
                <a:sym typeface="Arial"/>
              </a:rPr>
              <a:t>MySQL database for secure user management.</a:t>
            </a:r>
            <a:endParaRPr>
              <a:solidFill>
                <a:schemeClr val="dk1"/>
              </a:solidFill>
              <a:latin typeface="Arial"/>
              <a:ea typeface="Arial"/>
              <a:cs typeface="Arial"/>
              <a:sym typeface="Arial"/>
            </a:endParaRPr>
          </a:p>
          <a:p>
            <a:pPr indent="-311150" lvl="0" marL="457200" rtl="0" algn="just">
              <a:lnSpc>
                <a:spcPct val="110000"/>
              </a:lnSpc>
              <a:spcBef>
                <a:spcPts val="1000"/>
              </a:spcBef>
              <a:spcAft>
                <a:spcPts val="1000"/>
              </a:spcAft>
              <a:buClr>
                <a:schemeClr val="dk1"/>
              </a:buClr>
              <a:buSzPts val="1300"/>
              <a:buFont typeface="Arial"/>
              <a:buChar char="●"/>
            </a:pPr>
            <a:r>
              <a:rPr lang="en">
                <a:solidFill>
                  <a:schemeClr val="dk1"/>
                </a:solidFill>
                <a:latin typeface="Arial"/>
                <a:ea typeface="Arial"/>
                <a:cs typeface="Arial"/>
                <a:sym typeface="Arial"/>
              </a:rPr>
              <a:t>User can signUp/login and manage their profile details.</a:t>
            </a:r>
            <a:endParaRPr>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1"/>
          <p:cNvPicPr preferRelativeResize="0"/>
          <p:nvPr/>
        </p:nvPicPr>
        <p:blipFill>
          <a:blip r:embed="rId3">
            <a:alphaModFix/>
          </a:blip>
          <a:stretch>
            <a:fillRect/>
          </a:stretch>
        </p:blipFill>
        <p:spPr>
          <a:xfrm>
            <a:off x="5170809" y="2972075"/>
            <a:ext cx="3439267" cy="1934626"/>
          </a:xfrm>
          <a:prstGeom prst="rect">
            <a:avLst/>
          </a:prstGeom>
          <a:noFill/>
          <a:ln>
            <a:noFill/>
          </a:ln>
        </p:spPr>
      </p:pic>
      <p:pic>
        <p:nvPicPr>
          <p:cNvPr id="294" name="Google Shape;294;p41"/>
          <p:cNvPicPr preferRelativeResize="0"/>
          <p:nvPr/>
        </p:nvPicPr>
        <p:blipFill>
          <a:blip r:embed="rId4">
            <a:alphaModFix/>
          </a:blip>
          <a:stretch>
            <a:fillRect/>
          </a:stretch>
        </p:blipFill>
        <p:spPr>
          <a:xfrm>
            <a:off x="345800" y="110425"/>
            <a:ext cx="3439349" cy="1934626"/>
          </a:xfrm>
          <a:prstGeom prst="rect">
            <a:avLst/>
          </a:prstGeom>
          <a:noFill/>
          <a:ln>
            <a:noFill/>
          </a:ln>
        </p:spPr>
      </p:pic>
      <p:pic>
        <p:nvPicPr>
          <p:cNvPr id="295" name="Google Shape;295;p41"/>
          <p:cNvPicPr preferRelativeResize="0"/>
          <p:nvPr/>
        </p:nvPicPr>
        <p:blipFill>
          <a:blip r:embed="rId5">
            <a:alphaModFix/>
          </a:blip>
          <a:stretch>
            <a:fillRect/>
          </a:stretch>
        </p:blipFill>
        <p:spPr>
          <a:xfrm>
            <a:off x="5170763" y="110413"/>
            <a:ext cx="3439349" cy="1934636"/>
          </a:xfrm>
          <a:prstGeom prst="rect">
            <a:avLst/>
          </a:prstGeom>
          <a:noFill/>
          <a:ln>
            <a:noFill/>
          </a:ln>
        </p:spPr>
      </p:pic>
      <p:pic>
        <p:nvPicPr>
          <p:cNvPr id="296" name="Google Shape;296;p41"/>
          <p:cNvPicPr preferRelativeResize="0"/>
          <p:nvPr/>
        </p:nvPicPr>
        <p:blipFill>
          <a:blip r:embed="rId6">
            <a:alphaModFix/>
          </a:blip>
          <a:stretch>
            <a:fillRect/>
          </a:stretch>
        </p:blipFill>
        <p:spPr>
          <a:xfrm>
            <a:off x="262975" y="2972075"/>
            <a:ext cx="3439330" cy="1934626"/>
          </a:xfrm>
          <a:prstGeom prst="rect">
            <a:avLst/>
          </a:prstGeom>
          <a:noFill/>
          <a:ln>
            <a:noFill/>
          </a:ln>
        </p:spPr>
      </p:pic>
      <p:cxnSp>
        <p:nvCxnSpPr>
          <p:cNvPr id="297" name="Google Shape;297;p41"/>
          <p:cNvCxnSpPr>
            <a:stCxn id="294" idx="3"/>
            <a:endCxn id="295" idx="1"/>
          </p:cNvCxnSpPr>
          <p:nvPr/>
        </p:nvCxnSpPr>
        <p:spPr>
          <a:xfrm>
            <a:off x="3785149" y="1077738"/>
            <a:ext cx="1385700" cy="0"/>
          </a:xfrm>
          <a:prstGeom prst="straightConnector1">
            <a:avLst/>
          </a:prstGeom>
          <a:noFill/>
          <a:ln cap="flat" cmpd="sng" w="28575">
            <a:solidFill>
              <a:schemeClr val="dk2"/>
            </a:solidFill>
            <a:prstDash val="solid"/>
            <a:round/>
            <a:headEnd len="med" w="med" type="oval"/>
            <a:tailEnd len="med" w="med" type="triangle"/>
          </a:ln>
        </p:spPr>
      </p:cxnSp>
      <p:cxnSp>
        <p:nvCxnSpPr>
          <p:cNvPr id="298" name="Google Shape;298;p41"/>
          <p:cNvCxnSpPr>
            <a:stCxn id="295" idx="2"/>
            <a:endCxn id="293" idx="0"/>
          </p:cNvCxnSpPr>
          <p:nvPr/>
        </p:nvCxnSpPr>
        <p:spPr>
          <a:xfrm>
            <a:off x="6890437" y="2045049"/>
            <a:ext cx="0" cy="927000"/>
          </a:xfrm>
          <a:prstGeom prst="straightConnector1">
            <a:avLst/>
          </a:prstGeom>
          <a:noFill/>
          <a:ln cap="flat" cmpd="sng" w="28575">
            <a:solidFill>
              <a:schemeClr val="dk2"/>
            </a:solidFill>
            <a:prstDash val="solid"/>
            <a:round/>
            <a:headEnd len="med" w="med" type="oval"/>
            <a:tailEnd len="med" w="med" type="triangle"/>
          </a:ln>
        </p:spPr>
      </p:cxnSp>
      <p:cxnSp>
        <p:nvCxnSpPr>
          <p:cNvPr id="299" name="Google Shape;299;p41"/>
          <p:cNvCxnSpPr>
            <a:stCxn id="293" idx="1"/>
            <a:endCxn id="296" idx="3"/>
          </p:cNvCxnSpPr>
          <p:nvPr/>
        </p:nvCxnSpPr>
        <p:spPr>
          <a:xfrm rot="10800000">
            <a:off x="3702309" y="3939388"/>
            <a:ext cx="1468500" cy="0"/>
          </a:xfrm>
          <a:prstGeom prst="straightConnector1">
            <a:avLst/>
          </a:prstGeom>
          <a:noFill/>
          <a:ln cap="flat" cmpd="sng" w="28575">
            <a:solidFill>
              <a:schemeClr val="dk2"/>
            </a:solidFill>
            <a:prstDash val="solid"/>
            <a:round/>
            <a:headEnd len="med" w="med" type="oval"/>
            <a:tailEnd len="med" w="med" type="triangle"/>
          </a:ln>
        </p:spPr>
      </p:cxnSp>
      <p:sp>
        <p:nvSpPr>
          <p:cNvPr id="300" name="Google Shape;300;p41"/>
          <p:cNvSpPr txBox="1"/>
          <p:nvPr/>
        </p:nvSpPr>
        <p:spPr>
          <a:xfrm>
            <a:off x="3895575" y="516275"/>
            <a:ext cx="11277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User login/signup</a:t>
            </a:r>
            <a:endParaRPr sz="1200">
              <a:solidFill>
                <a:schemeClr val="dk2"/>
              </a:solidFill>
              <a:latin typeface="Inter"/>
              <a:ea typeface="Inter"/>
              <a:cs typeface="Inter"/>
              <a:sym typeface="Inter"/>
            </a:endParaRPr>
          </a:p>
        </p:txBody>
      </p:sp>
      <p:sp>
        <p:nvSpPr>
          <p:cNvPr id="301" name="Google Shape;301;p41"/>
          <p:cNvSpPr txBox="1"/>
          <p:nvPr/>
        </p:nvSpPr>
        <p:spPr>
          <a:xfrm>
            <a:off x="6890425" y="2336063"/>
            <a:ext cx="15411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Account created </a:t>
            </a:r>
            <a:endParaRPr sz="1200">
              <a:solidFill>
                <a:schemeClr val="dk2"/>
              </a:solidFill>
              <a:latin typeface="Inter"/>
              <a:ea typeface="Inter"/>
              <a:cs typeface="Inter"/>
              <a:sym typeface="Inter"/>
            </a:endParaRPr>
          </a:p>
        </p:txBody>
      </p:sp>
      <p:sp>
        <p:nvSpPr>
          <p:cNvPr id="302" name="Google Shape;302;p41"/>
          <p:cNvSpPr txBox="1"/>
          <p:nvPr/>
        </p:nvSpPr>
        <p:spPr>
          <a:xfrm>
            <a:off x="3856950" y="3424500"/>
            <a:ext cx="11592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Inter"/>
                <a:ea typeface="Inter"/>
                <a:cs typeface="Inter"/>
                <a:sym typeface="Inter"/>
              </a:rPr>
              <a:t>Add patient details</a:t>
            </a:r>
            <a:endParaRPr sz="1300">
              <a:solidFill>
                <a:schemeClr val="dk2"/>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2150100" y="802575"/>
            <a:ext cx="63081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Dataset for BP Prediction</a:t>
            </a:r>
            <a:endParaRPr sz="2600"/>
          </a:p>
        </p:txBody>
      </p:sp>
      <p:sp>
        <p:nvSpPr>
          <p:cNvPr id="308" name="Google Shape;308;p42"/>
          <p:cNvSpPr txBox="1"/>
          <p:nvPr>
            <p:ph idx="1" type="subTitle"/>
          </p:nvPr>
        </p:nvSpPr>
        <p:spPr>
          <a:xfrm>
            <a:off x="2074450" y="1959200"/>
            <a:ext cx="6666900" cy="27426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Dataset : </a:t>
            </a:r>
            <a:r>
              <a:rPr lang="en" u="sng">
                <a:solidFill>
                  <a:schemeClr val="hlink"/>
                </a:solidFill>
                <a:latin typeface="Arial"/>
                <a:ea typeface="Arial"/>
                <a:cs typeface="Arial"/>
                <a:sym typeface="Arial"/>
                <a:hlinkClick r:id="rId3"/>
              </a:rPr>
              <a:t>Link</a:t>
            </a:r>
            <a:endParaRPr>
              <a:solidFill>
                <a:schemeClr val="accent1"/>
              </a:solidFill>
              <a:latin typeface="Arial"/>
              <a:ea typeface="Arial"/>
              <a:cs typeface="Arial"/>
              <a:sym typeface="Arial"/>
            </a:endParaRPr>
          </a:p>
          <a:p>
            <a:pPr indent="-311150" lvl="0" marL="457200" rtl="0" algn="just">
              <a:spcBef>
                <a:spcPts val="1000"/>
              </a:spcBef>
              <a:spcAft>
                <a:spcPts val="0"/>
              </a:spcAft>
              <a:buClr>
                <a:schemeClr val="dk1"/>
              </a:buClr>
              <a:buSzPts val="1300"/>
              <a:buFont typeface="Arial"/>
              <a:buChar char="●"/>
            </a:pPr>
            <a:r>
              <a:rPr lang="en">
                <a:solidFill>
                  <a:schemeClr val="dk1"/>
                </a:solidFill>
                <a:latin typeface="Arial"/>
                <a:ea typeface="Arial"/>
                <a:cs typeface="Arial"/>
                <a:sym typeface="Arial"/>
              </a:rPr>
              <a:t>Signals organized as matrices or cell arrays, each cell representing a specific data segment. </a:t>
            </a:r>
            <a:endParaRPr>
              <a:solidFill>
                <a:schemeClr val="dk1"/>
              </a:solidFill>
              <a:latin typeface="Arial"/>
              <a:ea typeface="Arial"/>
              <a:cs typeface="Arial"/>
              <a:sym typeface="Arial"/>
            </a:endParaRPr>
          </a:p>
          <a:p>
            <a:pPr indent="-311150" lvl="0" marL="457200" rtl="0" algn="just">
              <a:spcBef>
                <a:spcPts val="1000"/>
              </a:spcBef>
              <a:spcAft>
                <a:spcPts val="0"/>
              </a:spcAft>
              <a:buClr>
                <a:schemeClr val="dk1"/>
              </a:buClr>
              <a:buSzPts val="1300"/>
              <a:buFont typeface="Arial"/>
              <a:buChar char="●"/>
            </a:pPr>
            <a:r>
              <a:rPr lang="en">
                <a:solidFill>
                  <a:schemeClr val="dk1"/>
                </a:solidFill>
                <a:latin typeface="Arial"/>
                <a:ea typeface="Arial"/>
                <a:cs typeface="Arial"/>
                <a:sym typeface="Arial"/>
              </a:rPr>
              <a:t>Matrices have rows corresponding to distinct signal channels: </a:t>
            </a:r>
            <a:endParaRPr>
              <a:solidFill>
                <a:schemeClr val="dk1"/>
              </a:solidFill>
              <a:latin typeface="Arial"/>
              <a:ea typeface="Arial"/>
              <a:cs typeface="Arial"/>
              <a:sym typeface="Arial"/>
            </a:endParaRPr>
          </a:p>
          <a:p>
            <a:pPr indent="-304800" lvl="1" marL="914400" rtl="0" algn="just">
              <a:spcBef>
                <a:spcPts val="1000"/>
              </a:spcBef>
              <a:spcAft>
                <a:spcPts val="0"/>
              </a:spcAft>
              <a:buClr>
                <a:schemeClr val="dk1"/>
              </a:buClr>
              <a:buSzPts val="1200"/>
              <a:buFont typeface="Arial"/>
              <a:buChar char="○"/>
            </a:pPr>
            <a:r>
              <a:rPr lang="en">
                <a:solidFill>
                  <a:schemeClr val="dk1"/>
                </a:solidFill>
                <a:latin typeface="Arial"/>
                <a:ea typeface="Arial"/>
                <a:cs typeface="Arial"/>
                <a:sym typeface="Arial"/>
              </a:rPr>
              <a:t>PPG signal (125Hz) sourced from the fingertip's photoplethysmograph. </a:t>
            </a:r>
            <a:endParaRPr>
              <a:solidFill>
                <a:schemeClr val="dk1"/>
              </a:solidFill>
              <a:latin typeface="Arial"/>
              <a:ea typeface="Arial"/>
              <a:cs typeface="Arial"/>
              <a:sym typeface="Arial"/>
            </a:endParaRPr>
          </a:p>
          <a:p>
            <a:pPr indent="-304800" lvl="1" marL="914400" rtl="0" algn="just">
              <a:spcBef>
                <a:spcPts val="1000"/>
              </a:spcBef>
              <a:spcAft>
                <a:spcPts val="0"/>
              </a:spcAft>
              <a:buClr>
                <a:schemeClr val="dk1"/>
              </a:buClr>
              <a:buSzPts val="1200"/>
              <a:buFont typeface="Arial"/>
              <a:buChar char="○"/>
            </a:pPr>
            <a:r>
              <a:rPr lang="en">
                <a:solidFill>
                  <a:schemeClr val="dk1"/>
                </a:solidFill>
                <a:latin typeface="Arial"/>
                <a:ea typeface="Arial"/>
                <a:cs typeface="Arial"/>
                <a:sym typeface="Arial"/>
              </a:rPr>
              <a:t>ABP signal (125Hz) represents invasive arterial blood pressure in mmHg. </a:t>
            </a:r>
            <a:endParaRPr>
              <a:solidFill>
                <a:schemeClr val="dk1"/>
              </a:solidFill>
              <a:latin typeface="Arial"/>
              <a:ea typeface="Arial"/>
              <a:cs typeface="Arial"/>
              <a:sym typeface="Arial"/>
            </a:endParaRPr>
          </a:p>
          <a:p>
            <a:pPr indent="-304800" lvl="1" marL="914400" rtl="0" algn="just">
              <a:spcBef>
                <a:spcPts val="1000"/>
              </a:spcBef>
              <a:spcAft>
                <a:spcPts val="1000"/>
              </a:spcAft>
              <a:buClr>
                <a:schemeClr val="dk1"/>
              </a:buClr>
              <a:buSzPts val="1200"/>
              <a:buFont typeface="Arial"/>
              <a:buChar char="○"/>
            </a:pPr>
            <a:r>
              <a:rPr lang="en">
                <a:solidFill>
                  <a:schemeClr val="dk1"/>
                </a:solidFill>
                <a:latin typeface="Arial"/>
                <a:ea typeface="Arial"/>
                <a:cs typeface="Arial"/>
                <a:sym typeface="Arial"/>
              </a:rPr>
              <a:t>ECG signal (125Hz) originates from channel II of the electrocardiogram.</a:t>
            </a:r>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2347150" y="720100"/>
            <a:ext cx="63081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Machine Learning Model</a:t>
            </a:r>
            <a:endParaRPr sz="2500"/>
          </a:p>
        </p:txBody>
      </p:sp>
      <p:sp>
        <p:nvSpPr>
          <p:cNvPr id="314" name="Google Shape;314;p43"/>
          <p:cNvSpPr txBox="1"/>
          <p:nvPr>
            <p:ph idx="1" type="subTitle"/>
          </p:nvPr>
        </p:nvSpPr>
        <p:spPr>
          <a:xfrm>
            <a:off x="2195150" y="1734650"/>
            <a:ext cx="6180000" cy="2707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Linear Regression Model</a:t>
            </a:r>
            <a:endParaRPr b="1" sz="1400">
              <a:solidFill>
                <a:schemeClr val="dk1"/>
              </a:solidFill>
              <a:latin typeface="Arial"/>
              <a:ea typeface="Arial"/>
              <a:cs typeface="Arial"/>
              <a:sym typeface="Arial"/>
            </a:endParaRPr>
          </a:p>
          <a:p>
            <a:pPr indent="0" lvl="0" marL="0" rtl="0" algn="just">
              <a:spcBef>
                <a:spcPts val="0"/>
              </a:spcBef>
              <a:spcAft>
                <a:spcPts val="0"/>
              </a:spcAft>
              <a:buNone/>
            </a:pPr>
            <a:r>
              <a:t/>
            </a:r>
            <a:endParaRPr b="1" sz="1500">
              <a:solidFill>
                <a:schemeClr val="dk1"/>
              </a:solidFill>
              <a:latin typeface="Arial"/>
              <a:ea typeface="Arial"/>
              <a:cs typeface="Arial"/>
              <a:sym typeface="Arial"/>
            </a:endParaRPr>
          </a:p>
          <a:p>
            <a:pPr indent="-311150" lvl="0" marL="9144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We start by building a simple </a:t>
            </a:r>
            <a:r>
              <a:rPr b="1" lang="en">
                <a:solidFill>
                  <a:schemeClr val="dk1"/>
                </a:solidFill>
                <a:latin typeface="Arial"/>
                <a:ea typeface="Arial"/>
                <a:cs typeface="Arial"/>
                <a:sym typeface="Arial"/>
              </a:rPr>
              <a:t>Linear Regression model.</a:t>
            </a:r>
            <a:r>
              <a:rPr lang="en">
                <a:solidFill>
                  <a:schemeClr val="dk1"/>
                </a:solidFill>
                <a:latin typeface="Arial"/>
                <a:ea typeface="Arial"/>
                <a:cs typeface="Arial"/>
                <a:sym typeface="Arial"/>
              </a:rPr>
              <a:t> The dataset is split into training and testing sets. A 5-fold cross-validation is performed on the training data to assess the model's performance. Mean squared error is used as the evaluation metric.</a:t>
            </a:r>
            <a:endParaRPr>
              <a:solidFill>
                <a:schemeClr val="dk1"/>
              </a:solidFill>
              <a:latin typeface="Arial"/>
              <a:ea typeface="Arial"/>
              <a:cs typeface="Arial"/>
              <a:sym typeface="Arial"/>
            </a:endParaRPr>
          </a:p>
          <a:p>
            <a:pPr indent="-311150" lvl="0" marL="914400" rtl="0" algn="just">
              <a:spcBef>
                <a:spcPts val="1000"/>
              </a:spcBef>
              <a:spcAft>
                <a:spcPts val="0"/>
              </a:spcAft>
              <a:buClr>
                <a:schemeClr val="dk1"/>
              </a:buClr>
              <a:buSzPts val="1300"/>
              <a:buFont typeface="Arial"/>
              <a:buChar char="●"/>
            </a:pPr>
            <a:r>
              <a:rPr lang="en">
                <a:solidFill>
                  <a:schemeClr val="dk1"/>
                </a:solidFill>
                <a:latin typeface="Arial"/>
                <a:ea typeface="Arial"/>
                <a:cs typeface="Arial"/>
                <a:sym typeface="Arial"/>
              </a:rPr>
              <a:t>The average RMSE (Root Mean Squared Error) over the 5 folds is found to be 27.34512297194153. This metric measures the error in predicting BP values.</a:t>
            </a:r>
            <a:endParaRPr>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2321200" y="772850"/>
            <a:ext cx="63081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Model</a:t>
            </a:r>
            <a:endParaRPr/>
          </a:p>
        </p:txBody>
      </p:sp>
      <p:sp>
        <p:nvSpPr>
          <p:cNvPr id="320" name="Google Shape;320;p44"/>
          <p:cNvSpPr txBox="1"/>
          <p:nvPr>
            <p:ph idx="1" type="subTitle"/>
          </p:nvPr>
        </p:nvSpPr>
        <p:spPr>
          <a:xfrm>
            <a:off x="2195150" y="1734650"/>
            <a:ext cx="6180000" cy="2707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Neural Network (Deep Learning) Model</a:t>
            </a:r>
            <a:endParaRPr b="1" sz="1400">
              <a:solidFill>
                <a:schemeClr val="dk1"/>
              </a:solidFill>
              <a:latin typeface="Arial"/>
              <a:ea typeface="Arial"/>
              <a:cs typeface="Arial"/>
              <a:sym typeface="Arial"/>
            </a:endParaRPr>
          </a:p>
          <a:p>
            <a:pPr indent="0" lvl="0" marL="0" rtl="0" algn="just">
              <a:spcBef>
                <a:spcPts val="0"/>
              </a:spcBef>
              <a:spcAft>
                <a:spcPts val="0"/>
              </a:spcAft>
              <a:buNone/>
            </a:pPr>
            <a:r>
              <a:t/>
            </a:r>
            <a:endParaRPr b="1" sz="1500">
              <a:solidFill>
                <a:schemeClr val="dk1"/>
              </a:solidFill>
              <a:latin typeface="Arial"/>
              <a:ea typeface="Arial"/>
              <a:cs typeface="Arial"/>
              <a:sym typeface="Arial"/>
            </a:endParaRPr>
          </a:p>
          <a:p>
            <a:pPr indent="-311150" lvl="0" marL="9144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The deep learning model used in our project is a feedforward neural network. It consists of multiple layers, including dense (fully connected) layers, activation functions, and dropout layers.</a:t>
            </a:r>
            <a:endParaRPr>
              <a:solidFill>
                <a:schemeClr val="dk1"/>
              </a:solidFill>
              <a:latin typeface="Arial"/>
              <a:ea typeface="Arial"/>
              <a:cs typeface="Arial"/>
              <a:sym typeface="Arial"/>
            </a:endParaRPr>
          </a:p>
          <a:p>
            <a:pPr indent="-311150" lvl="0" marL="914400" rtl="0" algn="just">
              <a:spcBef>
                <a:spcPts val="1000"/>
              </a:spcBef>
              <a:spcAft>
                <a:spcPts val="0"/>
              </a:spcAft>
              <a:buClr>
                <a:schemeClr val="dk1"/>
              </a:buClr>
              <a:buSzPts val="1300"/>
              <a:buFont typeface="Arial"/>
              <a:buChar char="●"/>
            </a:pPr>
            <a:r>
              <a:rPr lang="en">
                <a:solidFill>
                  <a:schemeClr val="dk1"/>
                </a:solidFill>
                <a:latin typeface="Arial"/>
                <a:ea typeface="Arial"/>
                <a:cs typeface="Arial"/>
                <a:sym typeface="Arial"/>
              </a:rPr>
              <a:t>The training process involves feeding the neural network with input data (PPG features) and target labels (actual blood pressure values) and iteratively updating the model's parameters to minimize the Huber loss.</a:t>
            </a:r>
            <a:endParaRPr>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nvSpPr>
        <p:spPr>
          <a:xfrm>
            <a:off x="1208625" y="329325"/>
            <a:ext cx="5243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League Spartan Medium"/>
                <a:ea typeface="League Spartan Medium"/>
                <a:cs typeface="League Spartan Medium"/>
                <a:sym typeface="League Spartan Medium"/>
              </a:rPr>
              <a:t>Model</a:t>
            </a:r>
            <a:r>
              <a:rPr lang="en" sz="2500">
                <a:solidFill>
                  <a:schemeClr val="dk1"/>
                </a:solidFill>
                <a:latin typeface="League Spartan Medium"/>
                <a:ea typeface="League Spartan Medium"/>
                <a:cs typeface="League Spartan Medium"/>
                <a:sym typeface="League Spartan Medium"/>
              </a:rPr>
              <a:t> Architecture </a:t>
            </a:r>
            <a:endParaRPr sz="2500">
              <a:solidFill>
                <a:schemeClr val="dk1"/>
              </a:solidFill>
              <a:latin typeface="League Spartan Medium"/>
              <a:ea typeface="League Spartan Medium"/>
              <a:cs typeface="League Spartan Medium"/>
              <a:sym typeface="League Spartan Medium"/>
            </a:endParaRPr>
          </a:p>
        </p:txBody>
      </p:sp>
      <p:pic>
        <p:nvPicPr>
          <p:cNvPr id="326" name="Google Shape;326;p45"/>
          <p:cNvPicPr preferRelativeResize="0"/>
          <p:nvPr/>
        </p:nvPicPr>
        <p:blipFill>
          <a:blip r:embed="rId3">
            <a:alphaModFix/>
          </a:blip>
          <a:stretch>
            <a:fillRect/>
          </a:stretch>
        </p:blipFill>
        <p:spPr>
          <a:xfrm>
            <a:off x="596800" y="336975"/>
            <a:ext cx="611819" cy="554100"/>
          </a:xfrm>
          <a:prstGeom prst="rect">
            <a:avLst/>
          </a:prstGeom>
          <a:noFill/>
          <a:ln>
            <a:noFill/>
          </a:ln>
        </p:spPr>
      </p:pic>
      <p:pic>
        <p:nvPicPr>
          <p:cNvPr id="327" name="Google Shape;327;p45"/>
          <p:cNvPicPr preferRelativeResize="0"/>
          <p:nvPr/>
        </p:nvPicPr>
        <p:blipFill>
          <a:blip r:embed="rId4">
            <a:alphaModFix/>
          </a:blip>
          <a:stretch>
            <a:fillRect/>
          </a:stretch>
        </p:blipFill>
        <p:spPr>
          <a:xfrm>
            <a:off x="6452325" y="152400"/>
            <a:ext cx="1930700" cy="4838700"/>
          </a:xfrm>
          <a:prstGeom prst="rect">
            <a:avLst/>
          </a:prstGeom>
          <a:noFill/>
          <a:ln>
            <a:noFill/>
          </a:ln>
        </p:spPr>
      </p:pic>
      <p:sp>
        <p:nvSpPr>
          <p:cNvPr id="328" name="Google Shape;328;p45"/>
          <p:cNvSpPr txBox="1"/>
          <p:nvPr/>
        </p:nvSpPr>
        <p:spPr>
          <a:xfrm>
            <a:off x="596800" y="967175"/>
            <a:ext cx="5243700" cy="4023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b="1" lang="en" sz="1300">
                <a:solidFill>
                  <a:schemeClr val="dk1"/>
                </a:solidFill>
              </a:rPr>
              <a:t>Input Layer: </a:t>
            </a:r>
            <a:r>
              <a:rPr lang="en" sz="1300">
                <a:solidFill>
                  <a:schemeClr val="dk1"/>
                </a:solidFill>
              </a:rPr>
              <a:t>Neurons match the features in our PPG signal data. </a:t>
            </a:r>
            <a:endParaRPr sz="1300">
              <a:solidFill>
                <a:schemeClr val="dk1"/>
              </a:solidFill>
            </a:endParaRPr>
          </a:p>
          <a:p>
            <a:pPr indent="-311150" lvl="0" marL="457200" rtl="0" algn="l">
              <a:spcBef>
                <a:spcPts val="1600"/>
              </a:spcBef>
              <a:spcAft>
                <a:spcPts val="0"/>
              </a:spcAft>
              <a:buClr>
                <a:schemeClr val="dk1"/>
              </a:buClr>
              <a:buSzPts val="1300"/>
              <a:buChar char="●"/>
            </a:pPr>
            <a:r>
              <a:rPr b="1" lang="en" sz="1300">
                <a:solidFill>
                  <a:schemeClr val="dk1"/>
                </a:solidFill>
              </a:rPr>
              <a:t>Dense Layers:</a:t>
            </a:r>
            <a:r>
              <a:rPr lang="en" sz="1300">
                <a:solidFill>
                  <a:schemeClr val="dk1"/>
                </a:solidFill>
              </a:rPr>
              <a:t> These layers learn intricate patterns in the input data. </a:t>
            </a:r>
            <a:endParaRPr sz="1300">
              <a:solidFill>
                <a:schemeClr val="dk1"/>
              </a:solidFill>
            </a:endParaRPr>
          </a:p>
          <a:p>
            <a:pPr indent="-311150" lvl="1" marL="914400" rtl="0" algn="l">
              <a:spcBef>
                <a:spcPts val="1600"/>
              </a:spcBef>
              <a:spcAft>
                <a:spcPts val="0"/>
              </a:spcAft>
              <a:buClr>
                <a:schemeClr val="dk1"/>
              </a:buClr>
              <a:buSzPts val="1300"/>
              <a:buChar char="○"/>
            </a:pPr>
            <a:r>
              <a:rPr lang="en" sz="1300">
                <a:solidFill>
                  <a:schemeClr val="dk1"/>
                </a:solidFill>
              </a:rPr>
              <a:t>Layer 1 (1024 neurons): Employs ReLU activation. </a:t>
            </a:r>
            <a:endParaRPr sz="1300">
              <a:solidFill>
                <a:schemeClr val="dk1"/>
              </a:solidFill>
            </a:endParaRPr>
          </a:p>
          <a:p>
            <a:pPr indent="-311150" lvl="1" marL="914400" rtl="0" algn="l">
              <a:spcBef>
                <a:spcPts val="1600"/>
              </a:spcBef>
              <a:spcAft>
                <a:spcPts val="0"/>
              </a:spcAft>
              <a:buClr>
                <a:schemeClr val="dk1"/>
              </a:buClr>
              <a:buSzPts val="1300"/>
              <a:buChar char="○"/>
            </a:pPr>
            <a:r>
              <a:rPr lang="en" sz="1300">
                <a:solidFill>
                  <a:schemeClr val="dk1"/>
                </a:solidFill>
              </a:rPr>
              <a:t>Layer 2 (512 neurons): Also uses ReLU activation. </a:t>
            </a:r>
            <a:endParaRPr sz="1300">
              <a:solidFill>
                <a:schemeClr val="dk1"/>
              </a:solidFill>
            </a:endParaRPr>
          </a:p>
          <a:p>
            <a:pPr indent="-311150" lvl="1" marL="914400" rtl="0" algn="l">
              <a:spcBef>
                <a:spcPts val="1600"/>
              </a:spcBef>
              <a:spcAft>
                <a:spcPts val="0"/>
              </a:spcAft>
              <a:buClr>
                <a:schemeClr val="dk1"/>
              </a:buClr>
              <a:buSzPts val="1300"/>
              <a:buChar char="○"/>
            </a:pPr>
            <a:r>
              <a:rPr lang="en" sz="1300">
                <a:solidFill>
                  <a:schemeClr val="dk1"/>
                </a:solidFill>
              </a:rPr>
              <a:t>Layer 3 (64 neurons): Utilizes ReLU activation. </a:t>
            </a:r>
            <a:endParaRPr sz="1300">
              <a:solidFill>
                <a:schemeClr val="dk1"/>
              </a:solidFill>
            </a:endParaRPr>
          </a:p>
          <a:p>
            <a:pPr indent="-311150" lvl="0" marL="457200" rtl="0" algn="l">
              <a:spcBef>
                <a:spcPts val="1600"/>
              </a:spcBef>
              <a:spcAft>
                <a:spcPts val="0"/>
              </a:spcAft>
              <a:buClr>
                <a:schemeClr val="dk1"/>
              </a:buClr>
              <a:buSzPts val="1300"/>
              <a:buChar char="●"/>
            </a:pPr>
            <a:r>
              <a:rPr b="1" lang="en" sz="1300">
                <a:solidFill>
                  <a:schemeClr val="dk1"/>
                </a:solidFill>
              </a:rPr>
              <a:t>Dropout Layers: I</a:t>
            </a:r>
            <a:r>
              <a:rPr lang="en" sz="1300">
                <a:solidFill>
                  <a:schemeClr val="dk1"/>
                </a:solidFill>
              </a:rPr>
              <a:t>ntroduced to prevent overfitting by randomly dropping neurons during training. </a:t>
            </a:r>
            <a:endParaRPr sz="1300">
              <a:solidFill>
                <a:schemeClr val="dk1"/>
              </a:solidFill>
            </a:endParaRPr>
          </a:p>
          <a:p>
            <a:pPr indent="-311150" lvl="0" marL="457200" rtl="0" algn="l">
              <a:spcBef>
                <a:spcPts val="1600"/>
              </a:spcBef>
              <a:spcAft>
                <a:spcPts val="1600"/>
              </a:spcAft>
              <a:buClr>
                <a:schemeClr val="dk1"/>
              </a:buClr>
              <a:buSzPts val="1300"/>
              <a:buChar char="●"/>
            </a:pPr>
            <a:r>
              <a:rPr b="1" lang="en" sz="1300">
                <a:solidFill>
                  <a:schemeClr val="dk1"/>
                </a:solidFill>
              </a:rPr>
              <a:t>Output Layer: </a:t>
            </a:r>
            <a:r>
              <a:rPr lang="en" sz="1300">
                <a:solidFill>
                  <a:schemeClr val="dk1"/>
                </a:solidFill>
              </a:rPr>
              <a:t>Has one neuron for regression (blood pressure prediction) with a 'linear' activation function.</a:t>
            </a:r>
            <a:endParaRPr sz="1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nvSpPr>
        <p:spPr>
          <a:xfrm>
            <a:off x="1208625" y="329325"/>
            <a:ext cx="5243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League Spartan Medium"/>
                <a:ea typeface="League Spartan Medium"/>
                <a:cs typeface="League Spartan Medium"/>
                <a:sym typeface="League Spartan Medium"/>
              </a:rPr>
              <a:t>Results</a:t>
            </a:r>
            <a:endParaRPr sz="2600">
              <a:solidFill>
                <a:schemeClr val="dk1"/>
              </a:solidFill>
              <a:latin typeface="League Spartan Medium"/>
              <a:ea typeface="League Spartan Medium"/>
              <a:cs typeface="League Spartan Medium"/>
              <a:sym typeface="League Spartan Medium"/>
            </a:endParaRPr>
          </a:p>
        </p:txBody>
      </p:sp>
      <p:pic>
        <p:nvPicPr>
          <p:cNvPr id="334" name="Google Shape;334;p46"/>
          <p:cNvPicPr preferRelativeResize="0"/>
          <p:nvPr/>
        </p:nvPicPr>
        <p:blipFill>
          <a:blip r:embed="rId3">
            <a:alphaModFix/>
          </a:blip>
          <a:stretch>
            <a:fillRect/>
          </a:stretch>
        </p:blipFill>
        <p:spPr>
          <a:xfrm>
            <a:off x="596800" y="336975"/>
            <a:ext cx="611819" cy="554100"/>
          </a:xfrm>
          <a:prstGeom prst="rect">
            <a:avLst/>
          </a:prstGeom>
          <a:noFill/>
          <a:ln>
            <a:noFill/>
          </a:ln>
        </p:spPr>
      </p:pic>
      <p:pic>
        <p:nvPicPr>
          <p:cNvPr id="335" name="Google Shape;335;p46"/>
          <p:cNvPicPr preferRelativeResize="0"/>
          <p:nvPr/>
        </p:nvPicPr>
        <p:blipFill>
          <a:blip r:embed="rId4">
            <a:alphaModFix/>
          </a:blip>
          <a:stretch>
            <a:fillRect/>
          </a:stretch>
        </p:blipFill>
        <p:spPr>
          <a:xfrm>
            <a:off x="4183225" y="1051125"/>
            <a:ext cx="4662300" cy="3335625"/>
          </a:xfrm>
          <a:prstGeom prst="rect">
            <a:avLst/>
          </a:prstGeom>
          <a:noFill/>
          <a:ln>
            <a:noFill/>
          </a:ln>
        </p:spPr>
      </p:pic>
      <p:pic>
        <p:nvPicPr>
          <p:cNvPr id="336" name="Google Shape;336;p46"/>
          <p:cNvPicPr preferRelativeResize="0"/>
          <p:nvPr/>
        </p:nvPicPr>
        <p:blipFill>
          <a:blip r:embed="rId5">
            <a:alphaModFix/>
          </a:blip>
          <a:stretch>
            <a:fillRect/>
          </a:stretch>
        </p:blipFill>
        <p:spPr>
          <a:xfrm>
            <a:off x="98375" y="942450"/>
            <a:ext cx="4084850" cy="3335625"/>
          </a:xfrm>
          <a:prstGeom prst="rect">
            <a:avLst/>
          </a:prstGeom>
          <a:noFill/>
          <a:ln>
            <a:noFill/>
          </a:ln>
        </p:spPr>
      </p:pic>
      <p:sp>
        <p:nvSpPr>
          <p:cNvPr id="337" name="Google Shape;337;p46"/>
          <p:cNvSpPr txBox="1"/>
          <p:nvPr/>
        </p:nvSpPr>
        <p:spPr>
          <a:xfrm>
            <a:off x="900375" y="4415700"/>
            <a:ext cx="2705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Linear Regression Model</a:t>
            </a:r>
            <a:endParaRPr b="1">
              <a:solidFill>
                <a:schemeClr val="dk1"/>
              </a:solidFill>
              <a:latin typeface="Inter"/>
              <a:ea typeface="Inter"/>
              <a:cs typeface="Inter"/>
              <a:sym typeface="Inter"/>
            </a:endParaRPr>
          </a:p>
        </p:txBody>
      </p:sp>
      <p:sp>
        <p:nvSpPr>
          <p:cNvPr id="338" name="Google Shape;338;p46"/>
          <p:cNvSpPr txBox="1"/>
          <p:nvPr/>
        </p:nvSpPr>
        <p:spPr>
          <a:xfrm>
            <a:off x="4899700" y="4386750"/>
            <a:ext cx="37107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dk1"/>
                </a:solidFill>
              </a:rPr>
              <a:t>Neural Network (Deep Learning) Model</a:t>
            </a:r>
            <a:endParaRPr b="1" sz="1300">
              <a:solidFill>
                <a:schemeClr val="dk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2334175" y="837000"/>
            <a:ext cx="63081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Future Scope &amp; Conclusion</a:t>
            </a:r>
            <a:endParaRPr sz="2600"/>
          </a:p>
        </p:txBody>
      </p:sp>
      <p:sp>
        <p:nvSpPr>
          <p:cNvPr id="344" name="Google Shape;344;p47"/>
          <p:cNvSpPr txBox="1"/>
          <p:nvPr>
            <p:ph idx="1" type="subTitle"/>
          </p:nvPr>
        </p:nvSpPr>
        <p:spPr>
          <a:xfrm>
            <a:off x="2195150" y="1734650"/>
            <a:ext cx="6447000" cy="28356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The ongoing development involves the creation of a machine learning model dedicated to blood pressure prediction. Future work will focus on seamlessly integrating this machine learning model into the web application.</a:t>
            </a:r>
            <a:endParaRPr>
              <a:solidFill>
                <a:schemeClr val="dk1"/>
              </a:solidFill>
              <a:latin typeface="Arial"/>
              <a:ea typeface="Arial"/>
              <a:cs typeface="Arial"/>
              <a:sym typeface="Arial"/>
            </a:endParaRPr>
          </a:p>
          <a:p>
            <a:pPr indent="-311150" lvl="0" marL="457200" rtl="0" algn="just">
              <a:spcBef>
                <a:spcPts val="1000"/>
              </a:spcBef>
              <a:spcAft>
                <a:spcPts val="0"/>
              </a:spcAft>
              <a:buClr>
                <a:schemeClr val="dk1"/>
              </a:buClr>
              <a:buSzPts val="1300"/>
              <a:buFont typeface="Arial"/>
              <a:buChar char="●"/>
            </a:pPr>
            <a:r>
              <a:rPr lang="en">
                <a:solidFill>
                  <a:schemeClr val="dk1"/>
                </a:solidFill>
                <a:latin typeface="Arial"/>
                <a:ea typeface="Arial"/>
                <a:cs typeface="Arial"/>
                <a:sym typeface="Arial"/>
              </a:rPr>
              <a:t>The potential expansion of features within the machine learning model is being explored, including additional health indicators or refinements to enhance overall predictive capabilities.</a:t>
            </a:r>
            <a:endParaRPr>
              <a:solidFill>
                <a:schemeClr val="dk1"/>
              </a:solidFill>
              <a:latin typeface="Arial"/>
              <a:ea typeface="Arial"/>
              <a:cs typeface="Arial"/>
              <a:sym typeface="Arial"/>
            </a:endParaRPr>
          </a:p>
          <a:p>
            <a:pPr indent="-311150" lvl="0" marL="457200" rtl="0" algn="just">
              <a:spcBef>
                <a:spcPts val="1000"/>
              </a:spcBef>
              <a:spcAft>
                <a:spcPts val="1000"/>
              </a:spcAft>
              <a:buClr>
                <a:schemeClr val="dk1"/>
              </a:buClr>
              <a:buSzPts val="1300"/>
              <a:buFont typeface="Arial"/>
              <a:buChar char="●"/>
            </a:pPr>
            <a:r>
              <a:rPr lang="en">
                <a:solidFill>
                  <a:schemeClr val="dk1"/>
                </a:solidFill>
                <a:latin typeface="Arial"/>
                <a:ea typeface="Arial"/>
                <a:cs typeface="Arial"/>
                <a:sym typeface="Arial"/>
              </a:rPr>
              <a:t>Explore integration possibilities with wearable devices to facilitate continuous blood pressure monitoring in daily life, contributing to long-term health management.</a:t>
            </a:r>
            <a:endParaRPr>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2355550" y="869075"/>
            <a:ext cx="63081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Introduction</a:t>
            </a:r>
            <a:endParaRPr sz="2600"/>
          </a:p>
        </p:txBody>
      </p:sp>
      <p:sp>
        <p:nvSpPr>
          <p:cNvPr id="212" name="Google Shape;212;p30"/>
          <p:cNvSpPr txBox="1"/>
          <p:nvPr>
            <p:ph idx="1" type="subTitle"/>
          </p:nvPr>
        </p:nvSpPr>
        <p:spPr>
          <a:xfrm>
            <a:off x="2147000" y="1830875"/>
            <a:ext cx="6220200" cy="2815200"/>
          </a:xfrm>
          <a:prstGeom prst="rect">
            <a:avLst/>
          </a:prstGeom>
        </p:spPr>
        <p:txBody>
          <a:bodyPr anchorCtr="0" anchor="t" bIns="91425" lIns="91425" spcFirstLastPara="1" rIns="91425" wrap="square" tIns="91425">
            <a:noAutofit/>
          </a:bodyPr>
          <a:lstStyle/>
          <a:p>
            <a:pPr indent="-311150" lvl="0" marL="457200" rtl="0" algn="just">
              <a:lnSpc>
                <a:spcPct val="110000"/>
              </a:lnSpc>
              <a:spcBef>
                <a:spcPts val="0"/>
              </a:spcBef>
              <a:spcAft>
                <a:spcPts val="0"/>
              </a:spcAft>
              <a:buClr>
                <a:srgbClr val="222222"/>
              </a:buClr>
              <a:buSzPts val="1300"/>
              <a:buFont typeface="Arial"/>
              <a:buChar char="●"/>
            </a:pPr>
            <a:r>
              <a:rPr lang="en">
                <a:solidFill>
                  <a:srgbClr val="222222"/>
                </a:solidFill>
                <a:latin typeface="Arial"/>
                <a:ea typeface="Arial"/>
                <a:cs typeface="Arial"/>
                <a:sym typeface="Arial"/>
              </a:rPr>
              <a:t>ECG &amp; PPG can be used to investigate symptoms of a possible cardiovascular related problem, such as chest pain, palpitations (suddenly noticeable heartbeats), dizziness and shortness of breath.</a:t>
            </a:r>
            <a:endParaRPr>
              <a:solidFill>
                <a:srgbClr val="222222"/>
              </a:solidFill>
              <a:latin typeface="Arial"/>
              <a:ea typeface="Arial"/>
              <a:cs typeface="Arial"/>
              <a:sym typeface="Arial"/>
            </a:endParaRPr>
          </a:p>
          <a:p>
            <a:pPr indent="-311150" lvl="0" marL="457200" rtl="0" algn="just">
              <a:lnSpc>
                <a:spcPct val="110000"/>
              </a:lnSpc>
              <a:spcBef>
                <a:spcPts val="1000"/>
              </a:spcBef>
              <a:spcAft>
                <a:spcPts val="0"/>
              </a:spcAft>
              <a:buClr>
                <a:srgbClr val="222222"/>
              </a:buClr>
              <a:buSzPts val="1300"/>
              <a:buFont typeface="Arial"/>
              <a:buChar char="●"/>
            </a:pPr>
            <a:r>
              <a:rPr lang="en">
                <a:solidFill>
                  <a:srgbClr val="222222"/>
                </a:solidFill>
                <a:latin typeface="Arial"/>
                <a:ea typeface="Arial"/>
                <a:cs typeface="Arial"/>
                <a:sym typeface="Arial"/>
              </a:rPr>
              <a:t>The project aims to integrate state-of-the-art technology, including Arduino Nano 33 BLE, real-time sensor data, and predictive analytics, to advance health monitoring capabilities.</a:t>
            </a:r>
            <a:endParaRPr>
              <a:solidFill>
                <a:srgbClr val="222222"/>
              </a:solidFill>
              <a:latin typeface="Arial"/>
              <a:ea typeface="Arial"/>
              <a:cs typeface="Arial"/>
              <a:sym typeface="Arial"/>
            </a:endParaRPr>
          </a:p>
          <a:p>
            <a:pPr indent="-311150" lvl="0" marL="457200" rtl="0" algn="just">
              <a:lnSpc>
                <a:spcPct val="110000"/>
              </a:lnSpc>
              <a:spcBef>
                <a:spcPts val="1000"/>
              </a:spcBef>
              <a:spcAft>
                <a:spcPts val="1000"/>
              </a:spcAft>
              <a:buClr>
                <a:srgbClr val="222222"/>
              </a:buClr>
              <a:buSzPts val="1300"/>
              <a:buFont typeface="Arial"/>
              <a:buChar char="●"/>
            </a:pPr>
            <a:r>
              <a:rPr lang="en">
                <a:solidFill>
                  <a:srgbClr val="222222"/>
                </a:solidFill>
                <a:latin typeface="Arial"/>
                <a:ea typeface="Arial"/>
                <a:cs typeface="Arial"/>
                <a:sym typeface="Arial"/>
              </a:rPr>
              <a:t>This initiative aligns with the intersection of technology and healthcare, showcasing the convergence of data acquisition, web-based visualization, and machine learning for blood pressure prediction.</a:t>
            </a:r>
            <a:endParaRPr>
              <a:solidFill>
                <a:srgbClr val="22222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786950" y="1065450"/>
            <a:ext cx="5520900" cy="30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dk2"/>
                </a:solidFill>
              </a:rPr>
              <a:t>Thank you for your time and attention</a:t>
            </a:r>
            <a:endParaRPr i="1" sz="3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2195150" y="867525"/>
            <a:ext cx="63081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Motivation</a:t>
            </a:r>
            <a:endParaRPr sz="2600"/>
          </a:p>
        </p:txBody>
      </p:sp>
      <p:sp>
        <p:nvSpPr>
          <p:cNvPr id="218" name="Google Shape;218;p31"/>
          <p:cNvSpPr txBox="1"/>
          <p:nvPr>
            <p:ph idx="1" type="subTitle"/>
          </p:nvPr>
        </p:nvSpPr>
        <p:spPr>
          <a:xfrm>
            <a:off x="2034650" y="1829325"/>
            <a:ext cx="6468600" cy="2807700"/>
          </a:xfrm>
          <a:prstGeom prst="rect">
            <a:avLst/>
          </a:prstGeom>
        </p:spPr>
        <p:txBody>
          <a:bodyPr anchorCtr="0" anchor="t" bIns="91425" lIns="91425" spcFirstLastPara="1" rIns="91425" wrap="square" tIns="91425">
            <a:noAutofit/>
          </a:bodyPr>
          <a:lstStyle/>
          <a:p>
            <a:pPr indent="-317500" lvl="0" marL="457200" rtl="0" algn="just">
              <a:lnSpc>
                <a:spcPct val="11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To estimate heart rate and body temperature while also developing a machine learning model for predicting blood pressure. PPG signals are obtained from wearable sensors, and the project employs various signal processing techniques and machine learning algorithms to extract valuable health metrics.</a:t>
            </a:r>
            <a:endParaRPr sz="1400">
              <a:solidFill>
                <a:schemeClr val="dk1"/>
              </a:solidFill>
              <a:latin typeface="Arial"/>
              <a:ea typeface="Arial"/>
              <a:cs typeface="Arial"/>
              <a:sym typeface="Arial"/>
            </a:endParaRPr>
          </a:p>
          <a:p>
            <a:pPr indent="-317500" lvl="0" marL="457200" rtl="0" algn="just">
              <a:lnSpc>
                <a:spcPct val="110000"/>
              </a:lnSpc>
              <a:spcBef>
                <a:spcPts val="1000"/>
              </a:spcBef>
              <a:spcAft>
                <a:spcPts val="1000"/>
              </a:spcAft>
              <a:buClr>
                <a:schemeClr val="dk1"/>
              </a:buClr>
              <a:buSzPts val="1400"/>
              <a:buFont typeface="Arial"/>
              <a:buChar char="●"/>
            </a:pPr>
            <a:r>
              <a:rPr lang="en" sz="1400">
                <a:solidFill>
                  <a:schemeClr val="dk1"/>
                </a:solidFill>
                <a:latin typeface="Arial"/>
                <a:ea typeface="Arial"/>
                <a:cs typeface="Arial"/>
                <a:sym typeface="Arial"/>
              </a:rPr>
              <a:t>The results provide a comprehensive assessment of an individual's cardiovascular health and body temperature in realtime, allowing for early detection of health issues.</a:t>
            </a:r>
            <a:endParaRPr sz="14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2150100" y="439225"/>
            <a:ext cx="63081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Existing Features</a:t>
            </a:r>
            <a:endParaRPr sz="2600"/>
          </a:p>
        </p:txBody>
      </p:sp>
      <p:sp>
        <p:nvSpPr>
          <p:cNvPr id="224" name="Google Shape;224;p32"/>
          <p:cNvSpPr txBox="1"/>
          <p:nvPr/>
        </p:nvSpPr>
        <p:spPr>
          <a:xfrm>
            <a:off x="1775925" y="1276775"/>
            <a:ext cx="6732900" cy="38943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Char char="●"/>
            </a:pPr>
            <a:r>
              <a:rPr b="1" lang="en" sz="1200"/>
              <a:t>Ambulatory Monitoring Systems</a:t>
            </a:r>
            <a:endParaRPr b="1" sz="1200"/>
          </a:p>
          <a:p>
            <a:pPr indent="-304800" lvl="1" marL="914400" rtl="0" algn="just">
              <a:spcBef>
                <a:spcPts val="0"/>
              </a:spcBef>
              <a:spcAft>
                <a:spcPts val="0"/>
              </a:spcAft>
              <a:buSzPts val="1200"/>
              <a:buChar char="○"/>
            </a:pPr>
            <a:r>
              <a:rPr lang="en" sz="1200"/>
              <a:t>Features: Wearable devices for continuous monitoring using PPG, ECG, and other sensors. </a:t>
            </a:r>
            <a:endParaRPr sz="1200"/>
          </a:p>
          <a:p>
            <a:pPr indent="-304800" lvl="1" marL="914400" rtl="0" algn="just">
              <a:spcBef>
                <a:spcPts val="0"/>
              </a:spcBef>
              <a:spcAft>
                <a:spcPts val="0"/>
              </a:spcAft>
              <a:buSzPts val="1200"/>
              <a:buChar char="○"/>
            </a:pPr>
            <a:r>
              <a:rPr lang="en" sz="1200"/>
              <a:t>Limitations: Challenges include power consumption, signal quality, and comfort. </a:t>
            </a:r>
            <a:endParaRPr sz="1200"/>
          </a:p>
          <a:p>
            <a:pPr indent="-304800" lvl="0" marL="457200" rtl="0" algn="just">
              <a:spcBef>
                <a:spcPts val="1000"/>
              </a:spcBef>
              <a:spcAft>
                <a:spcPts val="0"/>
              </a:spcAft>
              <a:buSzPts val="1200"/>
              <a:buChar char="●"/>
            </a:pPr>
            <a:r>
              <a:rPr b="1" lang="en" sz="1200"/>
              <a:t>Standard 12-Lead ECG Machine </a:t>
            </a:r>
            <a:endParaRPr b="1" sz="1200"/>
          </a:p>
          <a:p>
            <a:pPr indent="-304800" lvl="1" marL="914400" rtl="0" algn="just">
              <a:spcBef>
                <a:spcPts val="0"/>
              </a:spcBef>
              <a:spcAft>
                <a:spcPts val="0"/>
              </a:spcAft>
              <a:buSzPts val="1200"/>
              <a:buChar char="○"/>
            </a:pPr>
            <a:r>
              <a:rPr lang="en" sz="1200"/>
              <a:t>Features: Traditional method involving electrodes on chest, arms, and legs for heart activity recording. </a:t>
            </a:r>
            <a:endParaRPr sz="1200"/>
          </a:p>
          <a:p>
            <a:pPr indent="-304800" lvl="1" marL="914400" rtl="0" algn="just">
              <a:spcBef>
                <a:spcPts val="0"/>
              </a:spcBef>
              <a:spcAft>
                <a:spcPts val="0"/>
              </a:spcAft>
              <a:buSzPts val="1200"/>
              <a:buChar char="○"/>
            </a:pPr>
            <a:r>
              <a:rPr lang="en" sz="1200"/>
              <a:t>Limitations: Bulky, expensive, requires skilled professionals. </a:t>
            </a:r>
            <a:endParaRPr sz="1200"/>
          </a:p>
          <a:p>
            <a:pPr indent="-304800" lvl="0" marL="457200" rtl="0" algn="just">
              <a:spcBef>
                <a:spcPts val="1000"/>
              </a:spcBef>
              <a:spcAft>
                <a:spcPts val="0"/>
              </a:spcAft>
              <a:buSzPts val="1200"/>
              <a:buChar char="●"/>
            </a:pPr>
            <a:r>
              <a:rPr b="1" lang="en" sz="1200"/>
              <a:t>Single-Feature PPG Analysis</a:t>
            </a:r>
            <a:endParaRPr b="1" sz="1200"/>
          </a:p>
          <a:p>
            <a:pPr indent="-304800" lvl="1" marL="914400" rtl="0" algn="just">
              <a:spcBef>
                <a:spcPts val="0"/>
              </a:spcBef>
              <a:spcAft>
                <a:spcPts val="0"/>
              </a:spcAft>
              <a:buSzPts val="1200"/>
              <a:buChar char="○"/>
            </a:pPr>
            <a:r>
              <a:rPr lang="en" sz="1200"/>
              <a:t>Features: Relies on one PPG signal feature, potentially oversimplifying cardiovascular dynamics.</a:t>
            </a:r>
            <a:endParaRPr sz="1200"/>
          </a:p>
          <a:p>
            <a:pPr indent="-304800" lvl="1" marL="914400" rtl="0" algn="just">
              <a:spcBef>
                <a:spcPts val="0"/>
              </a:spcBef>
              <a:spcAft>
                <a:spcPts val="0"/>
              </a:spcAft>
              <a:buSzPts val="1200"/>
              <a:buChar char="○"/>
            </a:pPr>
            <a:r>
              <a:rPr lang="en" sz="1200"/>
              <a:t>Limitation: May not accurately capture the complexity, leading to less precise predictions. </a:t>
            </a:r>
            <a:endParaRPr sz="1200"/>
          </a:p>
          <a:p>
            <a:pPr indent="-304800" lvl="0" marL="457200" rtl="0" algn="just">
              <a:spcBef>
                <a:spcPts val="1000"/>
              </a:spcBef>
              <a:spcAft>
                <a:spcPts val="0"/>
              </a:spcAft>
              <a:buSzPts val="1200"/>
              <a:buChar char="●"/>
            </a:pPr>
            <a:r>
              <a:rPr b="1" lang="en" sz="1200"/>
              <a:t>Static Blood Pressure Models</a:t>
            </a:r>
            <a:endParaRPr b="1" sz="1200"/>
          </a:p>
          <a:p>
            <a:pPr indent="-304800" lvl="1" marL="914400" rtl="0" algn="just">
              <a:spcBef>
                <a:spcPts val="0"/>
              </a:spcBef>
              <a:spcAft>
                <a:spcPts val="0"/>
              </a:spcAft>
              <a:buSzPts val="1200"/>
              <a:buChar char="○"/>
            </a:pPr>
            <a:r>
              <a:rPr lang="en" sz="1200"/>
              <a:t>Features: Assumes static or linear blood pressure variation, potentially overlooking dynamic changes.</a:t>
            </a:r>
            <a:endParaRPr sz="1200"/>
          </a:p>
          <a:p>
            <a:pPr indent="-304800" lvl="1" marL="914400" rtl="0" algn="just">
              <a:spcBef>
                <a:spcPts val="0"/>
              </a:spcBef>
              <a:spcAft>
                <a:spcPts val="0"/>
              </a:spcAft>
              <a:buSzPts val="1200"/>
              <a:buChar char="○"/>
            </a:pPr>
            <a:r>
              <a:rPr lang="en" sz="1200"/>
              <a:t>Limitation: May inadequately represent blood pressure dynamics, especially in response to stressors.</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nvSpPr>
        <p:spPr>
          <a:xfrm>
            <a:off x="1208625" y="397775"/>
            <a:ext cx="5243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League Spartan Medium"/>
                <a:ea typeface="League Spartan Medium"/>
                <a:cs typeface="League Spartan Medium"/>
                <a:sym typeface="League Spartan Medium"/>
              </a:rPr>
              <a:t>System Architecture</a:t>
            </a:r>
            <a:r>
              <a:rPr lang="en" sz="2600">
                <a:solidFill>
                  <a:schemeClr val="dk1"/>
                </a:solidFill>
                <a:latin typeface="League Spartan Medium"/>
                <a:ea typeface="League Spartan Medium"/>
                <a:cs typeface="League Spartan Medium"/>
                <a:sym typeface="League Spartan Medium"/>
              </a:rPr>
              <a:t> </a:t>
            </a:r>
            <a:endParaRPr sz="2600">
              <a:solidFill>
                <a:schemeClr val="dk1"/>
              </a:solidFill>
              <a:latin typeface="League Spartan Medium"/>
              <a:ea typeface="League Spartan Medium"/>
              <a:cs typeface="League Spartan Medium"/>
              <a:sym typeface="League Spartan Medium"/>
            </a:endParaRPr>
          </a:p>
        </p:txBody>
      </p:sp>
      <p:pic>
        <p:nvPicPr>
          <p:cNvPr id="230" name="Google Shape;230;p33"/>
          <p:cNvPicPr preferRelativeResize="0"/>
          <p:nvPr/>
        </p:nvPicPr>
        <p:blipFill>
          <a:blip r:embed="rId3">
            <a:alphaModFix/>
          </a:blip>
          <a:stretch>
            <a:fillRect/>
          </a:stretch>
        </p:blipFill>
        <p:spPr>
          <a:xfrm>
            <a:off x="596800" y="336975"/>
            <a:ext cx="611819" cy="554100"/>
          </a:xfrm>
          <a:prstGeom prst="rect">
            <a:avLst/>
          </a:prstGeom>
          <a:noFill/>
          <a:ln>
            <a:noFill/>
          </a:ln>
        </p:spPr>
      </p:pic>
      <p:sp>
        <p:nvSpPr>
          <p:cNvPr id="231" name="Google Shape;231;p33"/>
          <p:cNvSpPr txBox="1"/>
          <p:nvPr/>
        </p:nvSpPr>
        <p:spPr>
          <a:xfrm>
            <a:off x="764675" y="1666475"/>
            <a:ext cx="3348000" cy="1741800"/>
          </a:xfrm>
          <a:prstGeom prst="rect">
            <a:avLst/>
          </a:prstGeom>
          <a:noFill/>
          <a:ln>
            <a:noFill/>
          </a:ln>
        </p:spPr>
        <p:txBody>
          <a:bodyPr anchorCtr="0" anchor="t" bIns="91425" lIns="91425" spcFirstLastPara="1" rIns="91425" wrap="square" tIns="91425">
            <a:spAutoFit/>
          </a:bodyPr>
          <a:lstStyle/>
          <a:p>
            <a:pPr indent="-311150" lvl="0" marL="457200" rtl="0" algn="l">
              <a:lnSpc>
                <a:spcPct val="110000"/>
              </a:lnSpc>
              <a:spcBef>
                <a:spcPts val="0"/>
              </a:spcBef>
              <a:spcAft>
                <a:spcPts val="0"/>
              </a:spcAft>
              <a:buClr>
                <a:schemeClr val="dk1"/>
              </a:buClr>
              <a:buSzPts val="1300"/>
              <a:buFont typeface="Arial"/>
              <a:buChar char="➢"/>
            </a:pPr>
            <a:r>
              <a:rPr lang="en" sz="1300">
                <a:solidFill>
                  <a:schemeClr val="dk1"/>
                </a:solidFill>
              </a:rPr>
              <a:t>Arduino Nano 33 BLE for data collection.</a:t>
            </a:r>
            <a:endParaRPr sz="1300">
              <a:solidFill>
                <a:schemeClr val="dk1"/>
              </a:solidFill>
            </a:endParaRPr>
          </a:p>
          <a:p>
            <a:pPr indent="-311150" lvl="0" marL="457200" rtl="0" algn="l">
              <a:lnSpc>
                <a:spcPct val="110000"/>
              </a:lnSpc>
              <a:spcBef>
                <a:spcPts val="1000"/>
              </a:spcBef>
              <a:spcAft>
                <a:spcPts val="0"/>
              </a:spcAft>
              <a:buClr>
                <a:schemeClr val="dk1"/>
              </a:buClr>
              <a:buSzPts val="1300"/>
              <a:buFont typeface="Inter"/>
              <a:buChar char="➢"/>
            </a:pPr>
            <a:r>
              <a:rPr lang="en" sz="1300">
                <a:solidFill>
                  <a:schemeClr val="dk1"/>
                </a:solidFill>
              </a:rPr>
              <a:t>Web application for data visualization.</a:t>
            </a:r>
            <a:endParaRPr sz="1300">
              <a:solidFill>
                <a:schemeClr val="dk1"/>
              </a:solidFill>
            </a:endParaRPr>
          </a:p>
          <a:p>
            <a:pPr indent="-311150" lvl="0" marL="457200" rtl="0" algn="l">
              <a:lnSpc>
                <a:spcPct val="110000"/>
              </a:lnSpc>
              <a:spcBef>
                <a:spcPts val="1000"/>
              </a:spcBef>
              <a:spcAft>
                <a:spcPts val="1000"/>
              </a:spcAft>
              <a:buClr>
                <a:schemeClr val="dk1"/>
              </a:buClr>
              <a:buSzPts val="1300"/>
              <a:buFont typeface="Inter"/>
              <a:buChar char="➢"/>
            </a:pPr>
            <a:r>
              <a:rPr lang="en" sz="1300">
                <a:solidFill>
                  <a:schemeClr val="dk1"/>
                </a:solidFill>
              </a:rPr>
              <a:t>Machine learning model for blood pressure predictions.</a:t>
            </a:r>
            <a:endParaRPr sz="1300">
              <a:solidFill>
                <a:schemeClr val="dk1"/>
              </a:solidFill>
            </a:endParaRPr>
          </a:p>
        </p:txBody>
      </p:sp>
      <p:pic>
        <p:nvPicPr>
          <p:cNvPr id="232" name="Google Shape;232;p33"/>
          <p:cNvPicPr preferRelativeResize="0"/>
          <p:nvPr/>
        </p:nvPicPr>
        <p:blipFill>
          <a:blip r:embed="rId4">
            <a:alphaModFix/>
          </a:blip>
          <a:stretch>
            <a:fillRect/>
          </a:stretch>
        </p:blipFill>
        <p:spPr>
          <a:xfrm>
            <a:off x="4112675" y="1297000"/>
            <a:ext cx="4726526" cy="2480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3675900" y="856550"/>
            <a:ext cx="5272200" cy="28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MAX30102 Heart Rate and Oximeter Sensor</a:t>
            </a:r>
            <a:endParaRPr sz="2100"/>
          </a:p>
        </p:txBody>
      </p:sp>
      <p:sp>
        <p:nvSpPr>
          <p:cNvPr id="238" name="Google Shape;238;p34"/>
          <p:cNvSpPr txBox="1"/>
          <p:nvPr>
            <p:ph idx="1" type="subTitle"/>
          </p:nvPr>
        </p:nvSpPr>
        <p:spPr>
          <a:xfrm>
            <a:off x="3692975" y="1225400"/>
            <a:ext cx="5052600" cy="12234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rgbClr val="2C2C2C"/>
                </a:solidFill>
                <a:latin typeface="Arial"/>
                <a:ea typeface="Arial"/>
                <a:cs typeface="Arial"/>
                <a:sym typeface="Arial"/>
              </a:rPr>
              <a:t>Compact and highly integrated sensor module</a:t>
            </a:r>
            <a:endParaRPr>
              <a:solidFill>
                <a:srgbClr val="2C2C2C"/>
              </a:solidFill>
              <a:latin typeface="Arial"/>
              <a:ea typeface="Arial"/>
              <a:cs typeface="Arial"/>
              <a:sym typeface="Arial"/>
            </a:endParaRPr>
          </a:p>
          <a:p>
            <a:pPr indent="-311150" lvl="0" marL="457200" rtl="0" algn="l">
              <a:lnSpc>
                <a:spcPct val="110000"/>
              </a:lnSpc>
              <a:spcBef>
                <a:spcPts val="1200"/>
              </a:spcBef>
              <a:spcAft>
                <a:spcPts val="0"/>
              </a:spcAft>
              <a:buClr>
                <a:srgbClr val="2C2C2C"/>
              </a:buClr>
              <a:buSzPts val="1300"/>
              <a:buFont typeface="Arial"/>
              <a:buChar char="●"/>
            </a:pPr>
            <a:r>
              <a:rPr lang="en">
                <a:solidFill>
                  <a:srgbClr val="2C2C2C"/>
                </a:solidFill>
                <a:latin typeface="Arial"/>
                <a:ea typeface="Arial"/>
                <a:cs typeface="Arial"/>
                <a:sym typeface="Arial"/>
              </a:rPr>
              <a:t>Monitors heart rate and oxygen saturation (SpO2)</a:t>
            </a:r>
            <a:endParaRPr>
              <a:solidFill>
                <a:srgbClr val="2C2C2C"/>
              </a:solidFill>
              <a:latin typeface="Arial"/>
              <a:ea typeface="Arial"/>
              <a:cs typeface="Arial"/>
              <a:sym typeface="Arial"/>
            </a:endParaRPr>
          </a:p>
          <a:p>
            <a:pPr indent="-311150" lvl="0" marL="457200" rtl="0" algn="l">
              <a:lnSpc>
                <a:spcPct val="110000"/>
              </a:lnSpc>
              <a:spcBef>
                <a:spcPts val="0"/>
              </a:spcBef>
              <a:spcAft>
                <a:spcPts val="0"/>
              </a:spcAft>
              <a:buClr>
                <a:srgbClr val="2C2C2C"/>
              </a:buClr>
              <a:buSzPts val="1300"/>
              <a:buFont typeface="Arial"/>
              <a:buChar char="●"/>
            </a:pPr>
            <a:r>
              <a:rPr lang="en">
                <a:solidFill>
                  <a:srgbClr val="2C2C2C"/>
                </a:solidFill>
                <a:latin typeface="Arial"/>
                <a:ea typeface="Arial"/>
                <a:cs typeface="Arial"/>
                <a:sym typeface="Arial"/>
              </a:rPr>
              <a:t>Used in wearable fitness trackers, medical devices, and healthcare monitoring systems</a:t>
            </a:r>
            <a:endParaRPr>
              <a:solidFill>
                <a:srgbClr val="2C2C2C"/>
              </a:solidFill>
              <a:latin typeface="Arial"/>
              <a:ea typeface="Arial"/>
              <a:cs typeface="Arial"/>
              <a:sym typeface="Arial"/>
            </a:endParaRPr>
          </a:p>
        </p:txBody>
      </p:sp>
      <p:sp>
        <p:nvSpPr>
          <p:cNvPr id="239" name="Google Shape;239;p34"/>
          <p:cNvSpPr txBox="1"/>
          <p:nvPr>
            <p:ph type="title"/>
          </p:nvPr>
        </p:nvSpPr>
        <p:spPr>
          <a:xfrm>
            <a:off x="717000" y="2726500"/>
            <a:ext cx="49611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Arduino Nano 33 BLE</a:t>
            </a:r>
            <a:endParaRPr sz="2100"/>
          </a:p>
        </p:txBody>
      </p:sp>
      <p:sp>
        <p:nvSpPr>
          <p:cNvPr id="240" name="Google Shape;240;p34"/>
          <p:cNvSpPr txBox="1"/>
          <p:nvPr>
            <p:ph idx="1" type="subTitle"/>
          </p:nvPr>
        </p:nvSpPr>
        <p:spPr>
          <a:xfrm>
            <a:off x="717000" y="3296025"/>
            <a:ext cx="5052600" cy="15294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chemeClr val="dk1"/>
                </a:solidFill>
                <a:latin typeface="Arial"/>
                <a:ea typeface="Arial"/>
                <a:cs typeface="Arial"/>
                <a:sym typeface="Arial"/>
              </a:rPr>
              <a:t>Compact and versatile microcontroller board</a:t>
            </a:r>
            <a:endParaRPr>
              <a:solidFill>
                <a:schemeClr val="dk1"/>
              </a:solidFill>
              <a:latin typeface="Arial"/>
              <a:ea typeface="Arial"/>
              <a:cs typeface="Arial"/>
              <a:sym typeface="Arial"/>
            </a:endParaRPr>
          </a:p>
          <a:p>
            <a:pPr indent="-311150" lvl="0" marL="457200" rtl="0" algn="l">
              <a:lnSpc>
                <a:spcPct val="110000"/>
              </a:lnSpc>
              <a:spcBef>
                <a:spcPts val="1200"/>
              </a:spcBef>
              <a:spcAft>
                <a:spcPts val="0"/>
              </a:spcAft>
              <a:buClr>
                <a:schemeClr val="dk1"/>
              </a:buClr>
              <a:buSzPts val="1300"/>
              <a:buFont typeface="Arial"/>
              <a:buChar char="●"/>
            </a:pPr>
            <a:r>
              <a:rPr lang="en">
                <a:solidFill>
                  <a:schemeClr val="dk1"/>
                </a:solidFill>
                <a:latin typeface="Arial"/>
                <a:ea typeface="Arial"/>
                <a:cs typeface="Arial"/>
                <a:sym typeface="Arial"/>
              </a:rPr>
              <a:t>Equipped with Bluetooth Low Energy (BLE) connectivity</a:t>
            </a:r>
            <a:endParaRPr>
              <a:solidFill>
                <a:schemeClr val="dk1"/>
              </a:solidFill>
              <a:latin typeface="Arial"/>
              <a:ea typeface="Arial"/>
              <a:cs typeface="Arial"/>
              <a:sym typeface="Arial"/>
            </a:endParaRPr>
          </a:p>
          <a:p>
            <a:pPr indent="-311150" lvl="0" marL="457200" rtl="0" algn="l">
              <a:lnSpc>
                <a:spcPct val="110000"/>
              </a:lnSpc>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Includes a 9 axis inertial measurement unit (IMU)</a:t>
            </a:r>
            <a:endParaRPr>
              <a:solidFill>
                <a:schemeClr val="dk1"/>
              </a:solidFill>
              <a:latin typeface="Arial"/>
              <a:ea typeface="Arial"/>
              <a:cs typeface="Arial"/>
              <a:sym typeface="Arial"/>
            </a:endParaRPr>
          </a:p>
          <a:p>
            <a:pPr indent="-311150" lvl="0" marL="457200" rtl="0" algn="l">
              <a:lnSpc>
                <a:spcPct val="110000"/>
              </a:lnSpc>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Suitable for advanced robotics experiments, fitness trackers, digital compass applications</a:t>
            </a:r>
            <a:endParaRPr>
              <a:solidFill>
                <a:schemeClr val="dk1"/>
              </a:solidFill>
              <a:latin typeface="Arial"/>
              <a:ea typeface="Arial"/>
              <a:cs typeface="Arial"/>
              <a:sym typeface="Arial"/>
            </a:endParaRPr>
          </a:p>
        </p:txBody>
      </p:sp>
      <p:pic>
        <p:nvPicPr>
          <p:cNvPr id="241" name="Google Shape;241;p34"/>
          <p:cNvPicPr preferRelativeResize="0"/>
          <p:nvPr/>
        </p:nvPicPr>
        <p:blipFill>
          <a:blip r:embed="rId3">
            <a:alphaModFix/>
          </a:blip>
          <a:stretch>
            <a:fillRect/>
          </a:stretch>
        </p:blipFill>
        <p:spPr>
          <a:xfrm>
            <a:off x="717000" y="2512175"/>
            <a:ext cx="501500" cy="501500"/>
          </a:xfrm>
          <a:prstGeom prst="rect">
            <a:avLst/>
          </a:prstGeom>
          <a:noFill/>
          <a:ln>
            <a:noFill/>
          </a:ln>
        </p:spPr>
      </p:pic>
      <p:pic>
        <p:nvPicPr>
          <p:cNvPr id="242" name="Google Shape;242;p34"/>
          <p:cNvPicPr preferRelativeResize="0"/>
          <p:nvPr>
            <p:ph idx="2" type="pic"/>
          </p:nvPr>
        </p:nvPicPr>
        <p:blipFill rotWithShape="1">
          <a:blip r:embed="rId4">
            <a:alphaModFix/>
          </a:blip>
          <a:srcRect b="0" l="24973" r="24978" t="0"/>
          <a:stretch/>
        </p:blipFill>
        <p:spPr>
          <a:xfrm>
            <a:off x="6333900" y="2571750"/>
            <a:ext cx="2614200" cy="2505900"/>
          </a:xfrm>
          <a:prstGeom prst="roundRect">
            <a:avLst>
              <a:gd fmla="val 16667" name="adj"/>
            </a:avLst>
          </a:prstGeom>
        </p:spPr>
      </p:pic>
      <p:pic>
        <p:nvPicPr>
          <p:cNvPr id="243" name="Google Shape;243;p34"/>
          <p:cNvPicPr preferRelativeResize="0"/>
          <p:nvPr/>
        </p:nvPicPr>
        <p:blipFill>
          <a:blip r:embed="rId5">
            <a:alphaModFix/>
          </a:blip>
          <a:stretch>
            <a:fillRect/>
          </a:stretch>
        </p:blipFill>
        <p:spPr>
          <a:xfrm>
            <a:off x="642700" y="970700"/>
            <a:ext cx="2882843" cy="150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nvSpPr>
        <p:spPr>
          <a:xfrm>
            <a:off x="1208625" y="397775"/>
            <a:ext cx="5243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League Spartan Medium"/>
                <a:ea typeface="League Spartan Medium"/>
                <a:cs typeface="League Spartan Medium"/>
                <a:sym typeface="League Spartan Medium"/>
              </a:rPr>
              <a:t>Connections </a:t>
            </a:r>
            <a:endParaRPr sz="2500">
              <a:solidFill>
                <a:schemeClr val="dk1"/>
              </a:solidFill>
              <a:latin typeface="League Spartan Medium"/>
              <a:ea typeface="League Spartan Medium"/>
              <a:cs typeface="League Spartan Medium"/>
              <a:sym typeface="League Spartan Medium"/>
            </a:endParaRPr>
          </a:p>
        </p:txBody>
      </p:sp>
      <p:pic>
        <p:nvPicPr>
          <p:cNvPr id="249" name="Google Shape;249;p35"/>
          <p:cNvPicPr preferRelativeResize="0"/>
          <p:nvPr/>
        </p:nvPicPr>
        <p:blipFill>
          <a:blip r:embed="rId3">
            <a:alphaModFix/>
          </a:blip>
          <a:stretch>
            <a:fillRect/>
          </a:stretch>
        </p:blipFill>
        <p:spPr>
          <a:xfrm>
            <a:off x="4156625" y="1065650"/>
            <a:ext cx="4778850" cy="3177125"/>
          </a:xfrm>
          <a:prstGeom prst="rect">
            <a:avLst/>
          </a:prstGeom>
          <a:noFill/>
          <a:ln>
            <a:noFill/>
          </a:ln>
        </p:spPr>
      </p:pic>
      <p:pic>
        <p:nvPicPr>
          <p:cNvPr id="250" name="Google Shape;250;p35"/>
          <p:cNvPicPr preferRelativeResize="0"/>
          <p:nvPr/>
        </p:nvPicPr>
        <p:blipFill>
          <a:blip r:embed="rId4">
            <a:alphaModFix/>
          </a:blip>
          <a:stretch>
            <a:fillRect/>
          </a:stretch>
        </p:blipFill>
        <p:spPr>
          <a:xfrm>
            <a:off x="596800" y="336975"/>
            <a:ext cx="611819" cy="554100"/>
          </a:xfrm>
          <a:prstGeom prst="rect">
            <a:avLst/>
          </a:prstGeom>
          <a:noFill/>
          <a:ln>
            <a:noFill/>
          </a:ln>
        </p:spPr>
      </p:pic>
      <p:sp>
        <p:nvSpPr>
          <p:cNvPr id="251" name="Google Shape;251;p35"/>
          <p:cNvSpPr txBox="1"/>
          <p:nvPr/>
        </p:nvSpPr>
        <p:spPr>
          <a:xfrm>
            <a:off x="764675" y="1666475"/>
            <a:ext cx="3348000" cy="1650000"/>
          </a:xfrm>
          <a:prstGeom prst="rect">
            <a:avLst/>
          </a:prstGeom>
          <a:noFill/>
          <a:ln>
            <a:noFill/>
          </a:ln>
        </p:spPr>
        <p:txBody>
          <a:bodyPr anchorCtr="0" anchor="t" bIns="91425" lIns="91425" spcFirstLastPara="1" rIns="91425" wrap="square" tIns="91425">
            <a:spAutoFit/>
          </a:bodyPr>
          <a:lstStyle/>
          <a:p>
            <a:pPr indent="-311150" lvl="0" marL="457200" rtl="0" algn="l">
              <a:lnSpc>
                <a:spcPct val="110000"/>
              </a:lnSpc>
              <a:spcBef>
                <a:spcPts val="0"/>
              </a:spcBef>
              <a:spcAft>
                <a:spcPts val="0"/>
              </a:spcAft>
              <a:buClr>
                <a:schemeClr val="dk1"/>
              </a:buClr>
              <a:buSzPts val="1300"/>
              <a:buFont typeface="Arial"/>
              <a:buChar char="➢"/>
            </a:pPr>
            <a:r>
              <a:rPr lang="en" sz="1300">
                <a:solidFill>
                  <a:schemeClr val="dk1"/>
                </a:solidFill>
              </a:rPr>
              <a:t>VCC pin to power source (3V to 5V)</a:t>
            </a:r>
            <a:endParaRPr sz="1300">
              <a:solidFill>
                <a:schemeClr val="dk1"/>
              </a:solidFill>
            </a:endParaRPr>
          </a:p>
          <a:p>
            <a:pPr indent="-311150" lvl="0" marL="457200" rtl="0" algn="l">
              <a:lnSpc>
                <a:spcPct val="110000"/>
              </a:lnSpc>
              <a:spcBef>
                <a:spcPts val="1000"/>
              </a:spcBef>
              <a:spcAft>
                <a:spcPts val="0"/>
              </a:spcAft>
              <a:buClr>
                <a:schemeClr val="dk1"/>
              </a:buClr>
              <a:buSzPts val="1300"/>
              <a:buFont typeface="Arial"/>
              <a:buChar char="➢"/>
            </a:pPr>
            <a:r>
              <a:rPr lang="en" sz="1300">
                <a:solidFill>
                  <a:schemeClr val="dk1"/>
                </a:solidFill>
              </a:rPr>
              <a:t>GND pin for common ground</a:t>
            </a:r>
            <a:endParaRPr sz="1300">
              <a:solidFill>
                <a:schemeClr val="dk1"/>
              </a:solidFill>
            </a:endParaRPr>
          </a:p>
          <a:p>
            <a:pPr indent="-311150" lvl="0" marL="457200" rtl="0" algn="l">
              <a:lnSpc>
                <a:spcPct val="110000"/>
              </a:lnSpc>
              <a:spcBef>
                <a:spcPts val="1000"/>
              </a:spcBef>
              <a:spcAft>
                <a:spcPts val="0"/>
              </a:spcAft>
              <a:buClr>
                <a:schemeClr val="dk1"/>
              </a:buClr>
              <a:buSzPts val="1300"/>
              <a:buFont typeface="Arial"/>
              <a:buChar char="➢"/>
            </a:pPr>
            <a:r>
              <a:rPr lang="en" sz="1300">
                <a:solidFill>
                  <a:schemeClr val="dk1"/>
                </a:solidFill>
              </a:rPr>
              <a:t>SCL pin to I2C clock pin</a:t>
            </a:r>
            <a:endParaRPr sz="1300">
              <a:solidFill>
                <a:schemeClr val="dk1"/>
              </a:solidFill>
            </a:endParaRPr>
          </a:p>
          <a:p>
            <a:pPr indent="-311150" lvl="0" marL="457200" rtl="0" algn="l">
              <a:lnSpc>
                <a:spcPct val="110000"/>
              </a:lnSpc>
              <a:spcBef>
                <a:spcPts val="1000"/>
              </a:spcBef>
              <a:spcAft>
                <a:spcPts val="1000"/>
              </a:spcAft>
              <a:buClr>
                <a:schemeClr val="dk1"/>
              </a:buClr>
              <a:buSzPts val="1300"/>
              <a:buFont typeface="Arial"/>
              <a:buChar char="➢"/>
            </a:pPr>
            <a:r>
              <a:rPr lang="en" sz="1300">
                <a:solidFill>
                  <a:schemeClr val="dk1"/>
                </a:solidFill>
              </a:rPr>
              <a:t>SDA pin to I2C data pin on Arduino board</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41352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Data Collection</a:t>
            </a:r>
            <a:endParaRPr sz="2600"/>
          </a:p>
        </p:txBody>
      </p:sp>
      <p:sp>
        <p:nvSpPr>
          <p:cNvPr id="257" name="Google Shape;257;p36"/>
          <p:cNvSpPr txBox="1"/>
          <p:nvPr>
            <p:ph idx="1" type="subTitle"/>
          </p:nvPr>
        </p:nvSpPr>
        <p:spPr>
          <a:xfrm>
            <a:off x="4678425" y="1687125"/>
            <a:ext cx="3727200" cy="9348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 sz="1300">
                <a:solidFill>
                  <a:schemeClr val="dk1"/>
                </a:solidFill>
                <a:latin typeface="Arial"/>
                <a:ea typeface="Arial"/>
                <a:cs typeface="Arial"/>
                <a:sym typeface="Arial"/>
              </a:rPr>
              <a:t>Simultaneous heart rate data collected from PPG signals using  DFRobot Gravity MAX30102 sensor.</a:t>
            </a:r>
            <a:endParaRPr sz="1300">
              <a:solidFill>
                <a:schemeClr val="dk1"/>
              </a:solidFill>
              <a:latin typeface="Arial"/>
              <a:ea typeface="Arial"/>
              <a:cs typeface="Arial"/>
              <a:sym typeface="Arial"/>
            </a:endParaRPr>
          </a:p>
        </p:txBody>
      </p:sp>
      <p:sp>
        <p:nvSpPr>
          <p:cNvPr id="258" name="Google Shape;258;p36"/>
          <p:cNvSpPr txBox="1"/>
          <p:nvPr>
            <p:ph idx="2" type="subTitle"/>
          </p:nvPr>
        </p:nvSpPr>
        <p:spPr>
          <a:xfrm>
            <a:off x="4678425" y="2726325"/>
            <a:ext cx="3727200" cy="9348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 sz="1300">
                <a:solidFill>
                  <a:schemeClr val="dk1"/>
                </a:solidFill>
                <a:latin typeface="Arial"/>
                <a:ea typeface="Arial"/>
                <a:cs typeface="Arial"/>
                <a:sym typeface="Arial"/>
              </a:rPr>
              <a:t>Arduino Nano 33 BLE for data collection.</a:t>
            </a:r>
            <a:endParaRPr sz="1300">
              <a:solidFill>
                <a:schemeClr val="dk1"/>
              </a:solidFill>
              <a:latin typeface="Arial"/>
              <a:ea typeface="Arial"/>
              <a:cs typeface="Arial"/>
              <a:sym typeface="Arial"/>
            </a:endParaRPr>
          </a:p>
        </p:txBody>
      </p:sp>
      <p:pic>
        <p:nvPicPr>
          <p:cNvPr id="259" name="Google Shape;259;p36"/>
          <p:cNvPicPr preferRelativeResize="0"/>
          <p:nvPr>
            <p:ph idx="3" type="pic"/>
          </p:nvPr>
        </p:nvPicPr>
        <p:blipFill rotWithShape="1">
          <a:blip r:embed="rId3">
            <a:alphaModFix/>
          </a:blip>
          <a:srcRect b="0" l="27006" r="27001" t="0"/>
          <a:stretch/>
        </p:blipFill>
        <p:spPr>
          <a:xfrm>
            <a:off x="642700" y="612300"/>
            <a:ext cx="2615100" cy="3918900"/>
          </a:xfrm>
          <a:prstGeom prst="roundRect">
            <a:avLst>
              <a:gd fmla="val 16667" name="adj"/>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41352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Data Output</a:t>
            </a:r>
            <a:endParaRPr sz="2600"/>
          </a:p>
        </p:txBody>
      </p:sp>
      <p:sp>
        <p:nvSpPr>
          <p:cNvPr id="265" name="Google Shape;265;p37"/>
          <p:cNvSpPr txBox="1"/>
          <p:nvPr>
            <p:ph idx="1" type="subTitle"/>
          </p:nvPr>
        </p:nvSpPr>
        <p:spPr>
          <a:xfrm>
            <a:off x="4678425" y="1687125"/>
            <a:ext cx="3779700" cy="979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1200"/>
              </a:spcAft>
              <a:buNone/>
            </a:pPr>
            <a:r>
              <a:rPr lang="en" sz="1300">
                <a:solidFill>
                  <a:srgbClr val="222222"/>
                </a:solidFill>
                <a:latin typeface="Arial"/>
                <a:ea typeface="Arial"/>
                <a:cs typeface="Arial"/>
                <a:sym typeface="Arial"/>
              </a:rPr>
              <a:t>Real-Time Health Metrics: The web application displays real-time health metrics captured by the Arduino Nano 33 BLE and the integrated sensor.</a:t>
            </a:r>
            <a:endParaRPr sz="1300">
              <a:solidFill>
                <a:srgbClr val="222222"/>
              </a:solidFill>
              <a:latin typeface="Arial"/>
              <a:ea typeface="Arial"/>
              <a:cs typeface="Arial"/>
              <a:sym typeface="Arial"/>
            </a:endParaRPr>
          </a:p>
        </p:txBody>
      </p:sp>
      <p:sp>
        <p:nvSpPr>
          <p:cNvPr id="266" name="Google Shape;266;p37"/>
          <p:cNvSpPr txBox="1"/>
          <p:nvPr>
            <p:ph idx="2" type="subTitle"/>
          </p:nvPr>
        </p:nvSpPr>
        <p:spPr>
          <a:xfrm>
            <a:off x="4678425" y="2726325"/>
            <a:ext cx="3727200" cy="93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1200"/>
              </a:spcAft>
              <a:buNone/>
            </a:pPr>
            <a:r>
              <a:rPr lang="en" sz="1300">
                <a:solidFill>
                  <a:schemeClr val="dk1"/>
                </a:solidFill>
                <a:latin typeface="Arial"/>
                <a:ea typeface="Arial"/>
                <a:cs typeface="Arial"/>
                <a:sym typeface="Arial"/>
              </a:rPr>
              <a:t>Graphical Representation: Utilizing plots and graphs, the web application offers graphical representations of vital health parameters such as heart rate.</a:t>
            </a:r>
            <a:endParaRPr sz="1300">
              <a:solidFill>
                <a:schemeClr val="dk1"/>
              </a:solidFill>
              <a:latin typeface="Arial"/>
              <a:ea typeface="Arial"/>
              <a:cs typeface="Arial"/>
              <a:sym typeface="Arial"/>
            </a:endParaRPr>
          </a:p>
        </p:txBody>
      </p:sp>
      <p:pic>
        <p:nvPicPr>
          <p:cNvPr id="267" name="Google Shape;267;p37"/>
          <p:cNvPicPr preferRelativeResize="0"/>
          <p:nvPr/>
        </p:nvPicPr>
        <p:blipFill>
          <a:blip r:embed="rId3">
            <a:alphaModFix/>
          </a:blip>
          <a:stretch>
            <a:fillRect/>
          </a:stretch>
        </p:blipFill>
        <p:spPr>
          <a:xfrm>
            <a:off x="642700" y="650250"/>
            <a:ext cx="2663400" cy="39794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